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838" r:id="rId5"/>
    <p:sldMasterId id="2147483851" r:id="rId6"/>
  </p:sldMasterIdLst>
  <p:notesMasterIdLst>
    <p:notesMasterId r:id="rId26"/>
  </p:notesMasterIdLst>
  <p:sldIdLst>
    <p:sldId id="781" r:id="rId7"/>
    <p:sldId id="387" r:id="rId8"/>
    <p:sldId id="785" r:id="rId9"/>
    <p:sldId id="461" r:id="rId10"/>
    <p:sldId id="554" r:id="rId11"/>
    <p:sldId id="265" r:id="rId12"/>
    <p:sldId id="326" r:id="rId13"/>
    <p:sldId id="470" r:id="rId14"/>
    <p:sldId id="399" r:id="rId15"/>
    <p:sldId id="772" r:id="rId16"/>
    <p:sldId id="786" r:id="rId17"/>
    <p:sldId id="787" r:id="rId18"/>
    <p:sldId id="783" r:id="rId19"/>
    <p:sldId id="784" r:id="rId20"/>
    <p:sldId id="420" r:id="rId21"/>
    <p:sldId id="276" r:id="rId22"/>
    <p:sldId id="390" r:id="rId23"/>
    <p:sldId id="475" r:id="rId24"/>
    <p:sldId id="780"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EB7A7783-83E6-5AF5-C374-ABC101373D56}" name="Rory HARRINGTON" initials="RH" userId="S::harrington@osha.europa.eu::d569cd07-5a89-4f8f-87e5-9cb6b4be315e" providerId="AD"/>
  <p188:author id="{B233379E-20E6-5B06-554F-6D3CCB4F801D}" name="Emmanuelle BRUN" initials="EB" userId="S::brun@osha.europa.eu::5f68e420-c964-4126-a3d9-a6eab142e78f" providerId="AD"/>
  <p188:author id="{D972DAC6-3877-2B9C-E77E-2ABD50148D8A}" name="Marta URRUTIA" initials="MU" userId="S::urrutia@osha.europa.eu::5f8685cd-4754-4eba-9f14-470da4a7d9a9" providerId="AD"/>
  <p188:author id="{813D85CD-236E-1E04-ACE1-484A39DB15B5}" name="Nahia NEBRA - COMM. &amp; WEB Assistant" initials="NN" userId="S::nebra@ext.osha.europa.eu::d36bbef6-7609-4688-93a8-bd0b74285c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9E00"/>
    <a:srgbClr val="003399"/>
    <a:srgbClr val="ACC7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2157" autoAdjust="0"/>
  </p:normalViewPr>
  <p:slideViewPr>
    <p:cSldViewPr snapToGrid="0">
      <p:cViewPr varScale="1">
        <p:scale>
          <a:sx n="92" d="100"/>
          <a:sy n="92" d="100"/>
        </p:scale>
        <p:origin x="56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homes\irastxa\Presentations\2024\1120%20WC%20ACSH\ESENER%202024%20ACS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gency.dom\shared\homes\irastxa\ESENER\ESENER-4\Digital%20technologies%20and%20PS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Charts!$C$354</c:f>
              <c:strCache>
                <c:ptCount val="1"/>
                <c:pt idx="0">
                  <c:v>2024</c:v>
                </c:pt>
              </c:strCache>
            </c:strRef>
          </c:tx>
          <c:spPr>
            <a:solidFill>
              <a:schemeClr val="accent1"/>
            </a:solidFill>
            <a:ln>
              <a:noFill/>
            </a:ln>
            <a:effectLst/>
          </c:spPr>
          <c:invertIfNegative val="0"/>
          <c:dLbls>
            <c:dLbl>
              <c:idx val="0"/>
              <c:tx>
                <c:rich>
                  <a:bodyPr/>
                  <a:lstStyle/>
                  <a:p>
                    <a:r>
                      <a:rPr lang="en-US"/>
                      <a:t>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664-4507-A1C1-F2BBF844F4D1}"/>
                </c:ext>
              </c:extLst>
            </c:dLbl>
            <c:dLbl>
              <c:idx val="1"/>
              <c:tx>
                <c:rich>
                  <a:bodyPr/>
                  <a:lstStyle/>
                  <a:p>
                    <a:r>
                      <a:rPr lang="en-US"/>
                      <a:t>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664-4507-A1C1-F2BBF844F4D1}"/>
                </c:ext>
              </c:extLst>
            </c:dLbl>
            <c:dLbl>
              <c:idx val="2"/>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664-4507-A1C1-F2BBF844F4D1}"/>
                </c:ext>
              </c:extLst>
            </c:dLbl>
            <c:dLbl>
              <c:idx val="3"/>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664-4507-A1C1-F2BBF844F4D1}"/>
                </c:ext>
              </c:extLst>
            </c:dLbl>
            <c:dLbl>
              <c:idx val="4"/>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664-4507-A1C1-F2BBF844F4D1}"/>
                </c:ext>
              </c:extLst>
            </c:dLbl>
            <c:dLbl>
              <c:idx val="5"/>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664-4507-A1C1-F2BBF844F4D1}"/>
                </c:ext>
              </c:extLst>
            </c:dLbl>
            <c:dLbl>
              <c:idx val="6"/>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664-4507-A1C1-F2BBF844F4D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Charts!$A$355:$A$361</c:f>
              <c:strCache>
                <c:ptCount val="7"/>
                <c:pt idx="0">
                  <c:v>Personal computers at fixed workplaces</c:v>
                </c:pt>
                <c:pt idx="1">
                  <c:v>Laptops, tablets, smartphones or other mobile computer devices</c:v>
                </c:pt>
                <c:pt idx="2">
                  <c:v>Wearable devices, such as smart watches, data glasses or personal protective equipment</c:v>
                </c:pt>
                <c:pt idx="3">
                  <c:v>Machines, systems or computers automatically allocating tasks, working time or shifts to workers </c:v>
                </c:pt>
                <c:pt idx="4">
                  <c:v>Machines, systems or computer monitoring workers’ performance and/or behaviour</c:v>
                </c:pt>
                <c:pt idx="5">
                  <c:v>Machines, systems and computers that use AI to perform work tasks </c:v>
                </c:pt>
                <c:pt idx="6">
                  <c:v>Robots that interact with workers</c:v>
                </c:pt>
              </c:strCache>
            </c:strRef>
          </c:cat>
          <c:val>
            <c:numRef>
              <c:f>Charts!$C$355:$C$361</c:f>
              <c:numCache>
                <c:formatCode>General</c:formatCode>
                <c:ptCount val="7"/>
                <c:pt idx="0">
                  <c:v>87</c:v>
                </c:pt>
                <c:pt idx="1">
                  <c:v>83</c:v>
                </c:pt>
                <c:pt idx="2">
                  <c:v>13</c:v>
                </c:pt>
                <c:pt idx="3">
                  <c:v>9</c:v>
                </c:pt>
                <c:pt idx="4">
                  <c:v>7</c:v>
                </c:pt>
                <c:pt idx="5">
                  <c:v>7</c:v>
                </c:pt>
                <c:pt idx="6">
                  <c:v>4</c:v>
                </c:pt>
              </c:numCache>
            </c:numRef>
          </c:val>
          <c:extLst>
            <c:ext xmlns:c16="http://schemas.microsoft.com/office/drawing/2014/chart" uri="{C3380CC4-5D6E-409C-BE32-E72D297353CC}">
              <c16:uniqueId val="{00000001-7256-4E3C-A846-76523F875BA3}"/>
            </c:ext>
          </c:extLst>
        </c:ser>
        <c:dLbls>
          <c:showLegendKey val="0"/>
          <c:showVal val="0"/>
          <c:showCatName val="0"/>
          <c:showSerName val="0"/>
          <c:showPercent val="0"/>
          <c:showBubbleSize val="0"/>
        </c:dLbls>
        <c:gapWidth val="219"/>
        <c:overlap val="-27"/>
        <c:axId val="615405856"/>
        <c:axId val="615404680"/>
      </c:barChart>
      <c:catAx>
        <c:axId val="61540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15404680"/>
        <c:crosses val="autoZero"/>
        <c:auto val="1"/>
        <c:lblAlgn val="ctr"/>
        <c:lblOffset val="100"/>
        <c:noMultiLvlLbl val="0"/>
      </c:catAx>
      <c:valAx>
        <c:axId val="615404680"/>
        <c:scaling>
          <c:orientation val="minMax"/>
          <c:max val="100"/>
        </c:scaling>
        <c:delete val="1"/>
        <c:axPos val="l"/>
        <c:numFmt formatCode="General" sourceLinked="1"/>
        <c:majorTickMark val="none"/>
        <c:minorTickMark val="none"/>
        <c:tickLblPos val="nextTo"/>
        <c:crossAx val="615405856"/>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Sheet1!$A$10:$A$15</c:f>
              <c:strCache>
                <c:ptCount val="6"/>
                <c:pt idx="0">
                  <c:v>Monitor heart rate, blood pressure, posture, etc. of you personally</c:v>
                </c:pt>
                <c:pt idx="1">
                  <c:v>Monitor noise, chemicals, dust, gases, etc. in your working environment</c:v>
                </c:pt>
                <c:pt idx="2">
                  <c:v>Supervise or monitor the work and behaviour of you personally</c:v>
                </c:pt>
                <c:pt idx="3">
                  <c:v>Give automated instructions or directions to complete your work</c:v>
                </c:pt>
                <c:pt idx="4">
                  <c:v>Have your performance rated by third parties (e.g. customers, colleagues, patients, etc.)</c:v>
                </c:pt>
                <c:pt idx="5">
                  <c:v>Automatically allocate tasks or working time or shifts to you</c:v>
                </c:pt>
              </c:strCache>
            </c:strRef>
          </c:cat>
          <c:val>
            <c:numRef>
              <c:f>Sheet1!$B$10:$B$15</c:f>
              <c:numCache>
                <c:formatCode>###0.0</c:formatCode>
                <c:ptCount val="6"/>
                <c:pt idx="0">
                  <c:v>7.5365633905372817</c:v>
                </c:pt>
                <c:pt idx="1">
                  <c:v>18.056013242331545</c:v>
                </c:pt>
                <c:pt idx="2">
                  <c:v>24.639619109915483</c:v>
                </c:pt>
                <c:pt idx="3">
                  <c:v>25.698315828612778</c:v>
                </c:pt>
                <c:pt idx="4">
                  <c:v>25.817345073970323</c:v>
                </c:pt>
                <c:pt idx="5">
                  <c:v>26.529929445856165</c:v>
                </c:pt>
              </c:numCache>
            </c:numRef>
          </c:val>
          <c:extLst>
            <c:ext xmlns:c16="http://schemas.microsoft.com/office/drawing/2014/chart" uri="{C3380CC4-5D6E-409C-BE32-E72D297353CC}">
              <c16:uniqueId val="{00000000-7E04-4AC9-B68A-ECE037722FE9}"/>
            </c:ext>
          </c:extLst>
        </c:ser>
        <c:dLbls>
          <c:showLegendKey val="0"/>
          <c:showVal val="0"/>
          <c:showCatName val="0"/>
          <c:showSerName val="0"/>
          <c:showPercent val="0"/>
          <c:showBubbleSize val="0"/>
        </c:dLbls>
        <c:gapWidth val="182"/>
        <c:axId val="638739152"/>
        <c:axId val="638734832"/>
      </c:barChart>
      <c:catAx>
        <c:axId val="638739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38734832"/>
        <c:crosses val="autoZero"/>
        <c:auto val="1"/>
        <c:lblAlgn val="ctr"/>
        <c:lblOffset val="100"/>
        <c:noMultiLvlLbl val="0"/>
      </c:catAx>
      <c:valAx>
        <c:axId val="638734832"/>
        <c:scaling>
          <c:orientation val="minMax"/>
        </c:scaling>
        <c:delete val="1"/>
        <c:axPos val="b"/>
        <c:numFmt formatCode="###0.0" sourceLinked="1"/>
        <c:majorTickMark val="none"/>
        <c:minorTickMark val="none"/>
        <c:tickLblPos val="nextTo"/>
        <c:crossAx val="6387391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30961821261703"/>
          <c:y val="3.2448377581120944E-2"/>
          <c:w val="0.84751307682284394"/>
          <c:h val="0.86762502032378697"/>
        </c:manualLayout>
      </c:layout>
      <c:barChart>
        <c:barDir val="bar"/>
        <c:grouping val="stacked"/>
        <c:varyColors val="0"/>
        <c:ser>
          <c:idx val="0"/>
          <c:order val="0"/>
          <c:tx>
            <c:strRef>
              <c:f>Sheet1!$P$31</c:f>
              <c:strCache>
                <c:ptCount val="1"/>
                <c:pt idx="0">
                  <c:v>Time pressure</c:v>
                </c:pt>
              </c:strCache>
            </c:strRef>
          </c:tx>
          <c:spPr>
            <a:solidFill>
              <a:schemeClr val="accent1"/>
            </a:solid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Sheet1!$N$32:$O$45</c:f>
              <c:multiLvlStrCache>
                <c:ptCount val="14"/>
                <c:lvl>
                  <c:pt idx="0">
                    <c:v>Present</c:v>
                  </c:pt>
                  <c:pt idx="1">
                    <c:v>Not present</c:v>
                  </c:pt>
                  <c:pt idx="2">
                    <c:v>Present</c:v>
                  </c:pt>
                  <c:pt idx="3">
                    <c:v>Not present</c:v>
                  </c:pt>
                  <c:pt idx="4">
                    <c:v>Present</c:v>
                  </c:pt>
                  <c:pt idx="5">
                    <c:v>Not present</c:v>
                  </c:pt>
                  <c:pt idx="6">
                    <c:v>Present</c:v>
                  </c:pt>
                  <c:pt idx="7">
                    <c:v>Not present</c:v>
                  </c:pt>
                  <c:pt idx="8">
                    <c:v>Present</c:v>
                  </c:pt>
                  <c:pt idx="9">
                    <c:v>Not present</c:v>
                  </c:pt>
                  <c:pt idx="10">
                    <c:v>Present</c:v>
                  </c:pt>
                  <c:pt idx="11">
                    <c:v>Not present</c:v>
                  </c:pt>
                  <c:pt idx="12">
                    <c:v>Present</c:v>
                  </c:pt>
                  <c:pt idx="13">
                    <c:v>Not present</c:v>
                  </c:pt>
                </c:lvl>
                <c:lvl>
                  <c:pt idx="0">
                    <c:v>Robots interacting with workers</c:v>
                  </c:pt>
                  <c:pt idx="2">
                    <c:v>Wearable devices</c:v>
                  </c:pt>
                  <c:pt idx="4">
                    <c:v>Machines, systems or computers that use AI</c:v>
                  </c:pt>
                  <c:pt idx="6">
                    <c:v>Machines, systems or computers allocating tasks, working time or shifts to workers</c:v>
                  </c:pt>
                  <c:pt idx="8">
                    <c:v>Machines, systems or computers monitoring workers’ performance </c:v>
                  </c:pt>
                  <c:pt idx="10">
                    <c:v>Laptops, tablets, smartphones or other mobile computer devices</c:v>
                  </c:pt>
                  <c:pt idx="12">
                    <c:v>PCs/ desktop at fixed workstations</c:v>
                  </c:pt>
                </c:lvl>
              </c:multiLvlStrCache>
            </c:multiLvlStrRef>
          </c:cat>
          <c:val>
            <c:numRef>
              <c:f>Sheet1!$P$32:$P$45</c:f>
              <c:numCache>
                <c:formatCode>General</c:formatCode>
                <c:ptCount val="14"/>
                <c:pt idx="0">
                  <c:v>42</c:v>
                </c:pt>
                <c:pt idx="1">
                  <c:v>43</c:v>
                </c:pt>
                <c:pt idx="2">
                  <c:v>39</c:v>
                </c:pt>
                <c:pt idx="3">
                  <c:v>43</c:v>
                </c:pt>
                <c:pt idx="4">
                  <c:v>51</c:v>
                </c:pt>
                <c:pt idx="5">
                  <c:v>42</c:v>
                </c:pt>
                <c:pt idx="6">
                  <c:v>48</c:v>
                </c:pt>
                <c:pt idx="7">
                  <c:v>42</c:v>
                </c:pt>
                <c:pt idx="8">
                  <c:v>52</c:v>
                </c:pt>
                <c:pt idx="9">
                  <c:v>42</c:v>
                </c:pt>
                <c:pt idx="10">
                  <c:v>44</c:v>
                </c:pt>
                <c:pt idx="11">
                  <c:v>34</c:v>
                </c:pt>
                <c:pt idx="12">
                  <c:v>43</c:v>
                </c:pt>
                <c:pt idx="13">
                  <c:v>39</c:v>
                </c:pt>
              </c:numCache>
            </c:numRef>
          </c:val>
          <c:extLst>
            <c:ext xmlns:c16="http://schemas.microsoft.com/office/drawing/2014/chart" uri="{C3380CC4-5D6E-409C-BE32-E72D297353CC}">
              <c16:uniqueId val="{00000000-3079-4F3E-8260-1681A6F0F6C1}"/>
            </c:ext>
          </c:extLst>
        </c:ser>
        <c:ser>
          <c:idx val="1"/>
          <c:order val="1"/>
          <c:tx>
            <c:strRef>
              <c:f>Sheet1!$Q$31</c:f>
              <c:strCache>
                <c:ptCount val="1"/>
                <c:pt idx="0">
                  <c:v>Poor communication or cooperation within the organisation</c:v>
                </c:pt>
              </c:strCache>
            </c:strRef>
          </c:tx>
          <c:spPr>
            <a:solidFill>
              <a:schemeClr val="accent2"/>
            </a:solid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Sheet1!$N$32:$O$45</c:f>
              <c:multiLvlStrCache>
                <c:ptCount val="14"/>
                <c:lvl>
                  <c:pt idx="0">
                    <c:v>Present</c:v>
                  </c:pt>
                  <c:pt idx="1">
                    <c:v>Not present</c:v>
                  </c:pt>
                  <c:pt idx="2">
                    <c:v>Present</c:v>
                  </c:pt>
                  <c:pt idx="3">
                    <c:v>Not present</c:v>
                  </c:pt>
                  <c:pt idx="4">
                    <c:v>Present</c:v>
                  </c:pt>
                  <c:pt idx="5">
                    <c:v>Not present</c:v>
                  </c:pt>
                  <c:pt idx="6">
                    <c:v>Present</c:v>
                  </c:pt>
                  <c:pt idx="7">
                    <c:v>Not present</c:v>
                  </c:pt>
                  <c:pt idx="8">
                    <c:v>Present</c:v>
                  </c:pt>
                  <c:pt idx="9">
                    <c:v>Not present</c:v>
                  </c:pt>
                  <c:pt idx="10">
                    <c:v>Present</c:v>
                  </c:pt>
                  <c:pt idx="11">
                    <c:v>Not present</c:v>
                  </c:pt>
                  <c:pt idx="12">
                    <c:v>Present</c:v>
                  </c:pt>
                  <c:pt idx="13">
                    <c:v>Not present</c:v>
                  </c:pt>
                </c:lvl>
                <c:lvl>
                  <c:pt idx="0">
                    <c:v>Robots interacting with workers</c:v>
                  </c:pt>
                  <c:pt idx="2">
                    <c:v>Wearable devices</c:v>
                  </c:pt>
                  <c:pt idx="4">
                    <c:v>Machines, systems or computers that use AI</c:v>
                  </c:pt>
                  <c:pt idx="6">
                    <c:v>Machines, systems or computers allocating tasks, working time or shifts to workers</c:v>
                  </c:pt>
                  <c:pt idx="8">
                    <c:v>Machines, systems or computers monitoring workers’ performance </c:v>
                  </c:pt>
                  <c:pt idx="10">
                    <c:v>Laptops, tablets, smartphones or other mobile computer devices</c:v>
                  </c:pt>
                  <c:pt idx="12">
                    <c:v>PCs/ desktop at fixed workstations</c:v>
                  </c:pt>
                </c:lvl>
              </c:multiLvlStrCache>
            </c:multiLvlStrRef>
          </c:cat>
          <c:val>
            <c:numRef>
              <c:f>Sheet1!$Q$32:$Q$45</c:f>
              <c:numCache>
                <c:formatCode>General</c:formatCode>
                <c:ptCount val="14"/>
                <c:pt idx="0">
                  <c:v>21</c:v>
                </c:pt>
                <c:pt idx="1">
                  <c:v>19</c:v>
                </c:pt>
                <c:pt idx="2">
                  <c:v>16</c:v>
                </c:pt>
                <c:pt idx="3">
                  <c:v>19</c:v>
                </c:pt>
                <c:pt idx="4">
                  <c:v>22</c:v>
                </c:pt>
                <c:pt idx="5">
                  <c:v>19</c:v>
                </c:pt>
                <c:pt idx="6">
                  <c:v>22</c:v>
                </c:pt>
                <c:pt idx="7">
                  <c:v>19</c:v>
                </c:pt>
                <c:pt idx="8">
                  <c:v>24</c:v>
                </c:pt>
                <c:pt idx="9">
                  <c:v>19</c:v>
                </c:pt>
                <c:pt idx="10">
                  <c:v>20</c:v>
                </c:pt>
                <c:pt idx="11">
                  <c:v>14</c:v>
                </c:pt>
                <c:pt idx="12">
                  <c:v>19</c:v>
                </c:pt>
                <c:pt idx="13">
                  <c:v>17</c:v>
                </c:pt>
              </c:numCache>
            </c:numRef>
          </c:val>
          <c:extLst>
            <c:ext xmlns:c16="http://schemas.microsoft.com/office/drawing/2014/chart" uri="{C3380CC4-5D6E-409C-BE32-E72D297353CC}">
              <c16:uniqueId val="{00000001-3079-4F3E-8260-1681A6F0F6C1}"/>
            </c:ext>
          </c:extLst>
        </c:ser>
        <c:ser>
          <c:idx val="2"/>
          <c:order val="2"/>
          <c:tx>
            <c:strRef>
              <c:f>Sheet1!$R$31</c:f>
              <c:strCache>
                <c:ptCount val="1"/>
                <c:pt idx="0">
                  <c:v>Fear of job loss</c:v>
                </c:pt>
              </c:strCache>
            </c:strRef>
          </c:tx>
          <c:spPr>
            <a:solidFill>
              <a:schemeClr val="accent3"/>
            </a:solid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Sheet1!$N$32:$O$45</c:f>
              <c:multiLvlStrCache>
                <c:ptCount val="14"/>
                <c:lvl>
                  <c:pt idx="0">
                    <c:v>Present</c:v>
                  </c:pt>
                  <c:pt idx="1">
                    <c:v>Not present</c:v>
                  </c:pt>
                  <c:pt idx="2">
                    <c:v>Present</c:v>
                  </c:pt>
                  <c:pt idx="3">
                    <c:v>Not present</c:v>
                  </c:pt>
                  <c:pt idx="4">
                    <c:v>Present</c:v>
                  </c:pt>
                  <c:pt idx="5">
                    <c:v>Not present</c:v>
                  </c:pt>
                  <c:pt idx="6">
                    <c:v>Present</c:v>
                  </c:pt>
                  <c:pt idx="7">
                    <c:v>Not present</c:v>
                  </c:pt>
                  <c:pt idx="8">
                    <c:v>Present</c:v>
                  </c:pt>
                  <c:pt idx="9">
                    <c:v>Not present</c:v>
                  </c:pt>
                  <c:pt idx="10">
                    <c:v>Present</c:v>
                  </c:pt>
                  <c:pt idx="11">
                    <c:v>Not present</c:v>
                  </c:pt>
                  <c:pt idx="12">
                    <c:v>Present</c:v>
                  </c:pt>
                  <c:pt idx="13">
                    <c:v>Not present</c:v>
                  </c:pt>
                </c:lvl>
                <c:lvl>
                  <c:pt idx="0">
                    <c:v>Robots interacting with workers</c:v>
                  </c:pt>
                  <c:pt idx="2">
                    <c:v>Wearable devices</c:v>
                  </c:pt>
                  <c:pt idx="4">
                    <c:v>Machines, systems or computers that use AI</c:v>
                  </c:pt>
                  <c:pt idx="6">
                    <c:v>Machines, systems or computers allocating tasks, working time or shifts to workers</c:v>
                  </c:pt>
                  <c:pt idx="8">
                    <c:v>Machines, systems or computers monitoring workers’ performance </c:v>
                  </c:pt>
                  <c:pt idx="10">
                    <c:v>Laptops, tablets, smartphones or other mobile computer devices</c:v>
                  </c:pt>
                  <c:pt idx="12">
                    <c:v>PCs/ desktop at fixed workstations</c:v>
                  </c:pt>
                </c:lvl>
              </c:multiLvlStrCache>
            </c:multiLvlStrRef>
          </c:cat>
          <c:val>
            <c:numRef>
              <c:f>Sheet1!$R$32:$R$45</c:f>
              <c:numCache>
                <c:formatCode>General</c:formatCode>
                <c:ptCount val="14"/>
                <c:pt idx="0">
                  <c:v>13</c:v>
                </c:pt>
                <c:pt idx="1">
                  <c:v>10</c:v>
                </c:pt>
                <c:pt idx="2">
                  <c:v>9</c:v>
                </c:pt>
                <c:pt idx="3">
                  <c:v>10</c:v>
                </c:pt>
                <c:pt idx="4">
                  <c:v>12</c:v>
                </c:pt>
                <c:pt idx="5">
                  <c:v>10</c:v>
                </c:pt>
                <c:pt idx="6">
                  <c:v>12</c:v>
                </c:pt>
                <c:pt idx="7">
                  <c:v>10</c:v>
                </c:pt>
                <c:pt idx="8">
                  <c:v>15</c:v>
                </c:pt>
                <c:pt idx="9">
                  <c:v>9</c:v>
                </c:pt>
                <c:pt idx="10">
                  <c:v>10</c:v>
                </c:pt>
                <c:pt idx="11">
                  <c:v>8</c:v>
                </c:pt>
                <c:pt idx="12">
                  <c:v>10</c:v>
                </c:pt>
                <c:pt idx="13">
                  <c:v>10</c:v>
                </c:pt>
              </c:numCache>
            </c:numRef>
          </c:val>
          <c:extLst>
            <c:ext xmlns:c16="http://schemas.microsoft.com/office/drawing/2014/chart" uri="{C3380CC4-5D6E-409C-BE32-E72D297353CC}">
              <c16:uniqueId val="{00000002-3079-4F3E-8260-1681A6F0F6C1}"/>
            </c:ext>
          </c:extLst>
        </c:ser>
        <c:ser>
          <c:idx val="3"/>
          <c:order val="3"/>
          <c:tx>
            <c:strRef>
              <c:f>Sheet1!$S$31</c:f>
              <c:strCache>
                <c:ptCount val="1"/>
                <c:pt idx="0">
                  <c:v>Long or irregular working hours</c:v>
                </c:pt>
              </c:strCache>
            </c:strRef>
          </c:tx>
          <c:spPr>
            <a:solidFill>
              <a:schemeClr val="accent4"/>
            </a:solid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Sheet1!$N$32:$O$45</c:f>
              <c:multiLvlStrCache>
                <c:ptCount val="14"/>
                <c:lvl>
                  <c:pt idx="0">
                    <c:v>Present</c:v>
                  </c:pt>
                  <c:pt idx="1">
                    <c:v>Not present</c:v>
                  </c:pt>
                  <c:pt idx="2">
                    <c:v>Present</c:v>
                  </c:pt>
                  <c:pt idx="3">
                    <c:v>Not present</c:v>
                  </c:pt>
                  <c:pt idx="4">
                    <c:v>Present</c:v>
                  </c:pt>
                  <c:pt idx="5">
                    <c:v>Not present</c:v>
                  </c:pt>
                  <c:pt idx="6">
                    <c:v>Present</c:v>
                  </c:pt>
                  <c:pt idx="7">
                    <c:v>Not present</c:v>
                  </c:pt>
                  <c:pt idx="8">
                    <c:v>Present</c:v>
                  </c:pt>
                  <c:pt idx="9">
                    <c:v>Not present</c:v>
                  </c:pt>
                  <c:pt idx="10">
                    <c:v>Present</c:v>
                  </c:pt>
                  <c:pt idx="11">
                    <c:v>Not present</c:v>
                  </c:pt>
                  <c:pt idx="12">
                    <c:v>Present</c:v>
                  </c:pt>
                  <c:pt idx="13">
                    <c:v>Not present</c:v>
                  </c:pt>
                </c:lvl>
                <c:lvl>
                  <c:pt idx="0">
                    <c:v>Robots interacting with workers</c:v>
                  </c:pt>
                  <c:pt idx="2">
                    <c:v>Wearable devices</c:v>
                  </c:pt>
                  <c:pt idx="4">
                    <c:v>Machines, systems or computers that use AI</c:v>
                  </c:pt>
                  <c:pt idx="6">
                    <c:v>Machines, systems or computers allocating tasks, working time or shifts to workers</c:v>
                  </c:pt>
                  <c:pt idx="8">
                    <c:v>Machines, systems or computers monitoring workers’ performance </c:v>
                  </c:pt>
                  <c:pt idx="10">
                    <c:v>Laptops, tablets, smartphones or other mobile computer devices</c:v>
                  </c:pt>
                  <c:pt idx="12">
                    <c:v>PCs/ desktop at fixed workstations</c:v>
                  </c:pt>
                </c:lvl>
              </c:multiLvlStrCache>
            </c:multiLvlStrRef>
          </c:cat>
          <c:val>
            <c:numRef>
              <c:f>Sheet1!$S$32:$S$45</c:f>
              <c:numCache>
                <c:formatCode>General</c:formatCode>
                <c:ptCount val="14"/>
                <c:pt idx="0">
                  <c:v>18</c:v>
                </c:pt>
                <c:pt idx="1">
                  <c:v>18</c:v>
                </c:pt>
                <c:pt idx="2">
                  <c:v>17</c:v>
                </c:pt>
                <c:pt idx="3">
                  <c:v>18</c:v>
                </c:pt>
                <c:pt idx="4">
                  <c:v>19</c:v>
                </c:pt>
                <c:pt idx="5">
                  <c:v>18</c:v>
                </c:pt>
                <c:pt idx="6">
                  <c:v>21</c:v>
                </c:pt>
                <c:pt idx="7">
                  <c:v>18</c:v>
                </c:pt>
                <c:pt idx="8">
                  <c:v>23</c:v>
                </c:pt>
                <c:pt idx="9">
                  <c:v>18</c:v>
                </c:pt>
                <c:pt idx="10">
                  <c:v>19</c:v>
                </c:pt>
                <c:pt idx="11">
                  <c:v>15</c:v>
                </c:pt>
                <c:pt idx="12">
                  <c:v>18</c:v>
                </c:pt>
                <c:pt idx="13">
                  <c:v>21</c:v>
                </c:pt>
              </c:numCache>
            </c:numRef>
          </c:val>
          <c:extLst>
            <c:ext xmlns:c16="http://schemas.microsoft.com/office/drawing/2014/chart" uri="{C3380CC4-5D6E-409C-BE32-E72D297353CC}">
              <c16:uniqueId val="{00000003-3079-4F3E-8260-1681A6F0F6C1}"/>
            </c:ext>
          </c:extLst>
        </c:ser>
        <c:dLbls>
          <c:dLblPos val="ctr"/>
          <c:showLegendKey val="0"/>
          <c:showVal val="1"/>
          <c:showCatName val="0"/>
          <c:showSerName val="0"/>
          <c:showPercent val="0"/>
          <c:showBubbleSize val="0"/>
        </c:dLbls>
        <c:gapWidth val="150"/>
        <c:overlap val="100"/>
        <c:axId val="1150655872"/>
        <c:axId val="1150654432"/>
      </c:barChart>
      <c:catAx>
        <c:axId val="1150655872"/>
        <c:scaling>
          <c:orientation val="minMax"/>
        </c:scaling>
        <c:delete val="1"/>
        <c:axPos val="l"/>
        <c:numFmt formatCode="General" sourceLinked="1"/>
        <c:majorTickMark val="out"/>
        <c:minorTickMark val="none"/>
        <c:tickLblPos val="nextTo"/>
        <c:crossAx val="1150654432"/>
        <c:crosses val="autoZero"/>
        <c:auto val="1"/>
        <c:lblAlgn val="ctr"/>
        <c:lblOffset val="100"/>
        <c:noMultiLvlLbl val="0"/>
      </c:catAx>
      <c:valAx>
        <c:axId val="115065443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50655872"/>
        <c:crosses val="autoZero"/>
        <c:crossBetween val="between"/>
      </c:valAx>
      <c:spPr>
        <a:noFill/>
        <a:ln>
          <a:noFill/>
        </a:ln>
        <a:effectLst/>
      </c:spPr>
    </c:plotArea>
    <c:legend>
      <c:legendPos val="b"/>
      <c:layout>
        <c:manualLayout>
          <c:xMode val="edge"/>
          <c:yMode val="edge"/>
          <c:x val="0"/>
          <c:y val="0.89942109580954233"/>
          <c:w val="1"/>
          <c:h val="8.0727187655254357E-2"/>
        </c:manualLayout>
      </c:layout>
      <c:overlay val="0"/>
      <c:spPr>
        <a:solidFill>
          <a:schemeClr val="bg2"/>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Sheet1!$A$1:$A$6</c:f>
              <c:strCache>
                <c:ptCount val="6"/>
                <c:pt idx="0">
                  <c:v>Determines the speed or pace of your work</c:v>
                </c:pt>
                <c:pt idx="1">
                  <c:v>Results in you working in isolation</c:v>
                </c:pt>
                <c:pt idx="2">
                  <c:v>Increases your workload</c:v>
                </c:pt>
                <c:pt idx="3">
                  <c:v> Reduces the opportunities to use your knowledge and skills</c:v>
                </c:pt>
                <c:pt idx="4">
                  <c:v>Reduces your ability to make decisions about the methods you use or the ways you do your work</c:v>
                </c:pt>
                <c:pt idx="5">
                  <c:v>Makes your job tasks seem trivial or useless</c:v>
                </c:pt>
              </c:strCache>
            </c:strRef>
          </c:cat>
          <c:val>
            <c:numRef>
              <c:f>Sheet1!$B$1:$B$6</c:f>
              <c:numCache>
                <c:formatCode>###0.0</c:formatCode>
                <c:ptCount val="6"/>
                <c:pt idx="0">
                  <c:v>47.947147328536964</c:v>
                </c:pt>
                <c:pt idx="1">
                  <c:v>30.263572637624748</c:v>
                </c:pt>
                <c:pt idx="2">
                  <c:v>27.649021491531471</c:v>
                </c:pt>
                <c:pt idx="3">
                  <c:v>19.168580940191106</c:v>
                </c:pt>
                <c:pt idx="4">
                  <c:v>16.323454305312051</c:v>
                </c:pt>
                <c:pt idx="5">
                  <c:v>9.3087157298950522</c:v>
                </c:pt>
              </c:numCache>
            </c:numRef>
          </c:val>
          <c:extLst>
            <c:ext xmlns:c16="http://schemas.microsoft.com/office/drawing/2014/chart" uri="{C3380CC4-5D6E-409C-BE32-E72D297353CC}">
              <c16:uniqueId val="{00000000-3D0A-4D2D-84A7-AC621B3581E0}"/>
            </c:ext>
          </c:extLst>
        </c:ser>
        <c:dLbls>
          <c:showLegendKey val="0"/>
          <c:showVal val="0"/>
          <c:showCatName val="0"/>
          <c:showSerName val="0"/>
          <c:showPercent val="0"/>
          <c:showBubbleSize val="0"/>
        </c:dLbls>
        <c:gapWidth val="182"/>
        <c:axId val="637980304"/>
        <c:axId val="638026864"/>
      </c:barChart>
      <c:catAx>
        <c:axId val="6379803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38026864"/>
        <c:crosses val="autoZero"/>
        <c:auto val="1"/>
        <c:lblAlgn val="ctr"/>
        <c:lblOffset val="100"/>
        <c:noMultiLvlLbl val="0"/>
      </c:catAx>
      <c:valAx>
        <c:axId val="638026864"/>
        <c:scaling>
          <c:orientation val="minMax"/>
        </c:scaling>
        <c:delete val="1"/>
        <c:axPos val="t"/>
        <c:numFmt formatCode="###0.0" sourceLinked="1"/>
        <c:majorTickMark val="none"/>
        <c:minorTickMark val="none"/>
        <c:tickLblPos val="nextTo"/>
        <c:crossAx val="637980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83F9C-7530-4C19-8A17-C75BB850A78B}"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n-US"/>
        </a:p>
      </dgm:t>
    </dgm:pt>
    <dgm:pt modelId="{B1030015-008A-4530-8A41-FE9682B98379}">
      <dgm:prSet phldrT="[Text]"/>
      <dgm:spPr/>
      <dgm:t>
        <a:bodyPr/>
        <a:lstStyle/>
        <a:p>
          <a:r>
            <a:rPr lang="en-US" dirty="0"/>
            <a:t>OSH</a:t>
          </a:r>
        </a:p>
      </dgm:t>
    </dgm:pt>
    <dgm:pt modelId="{F04D59F4-97DE-4AC4-8904-44C84374BAC2}" type="parTrans" cxnId="{BCAC95DD-3612-477F-86BA-25B3E6101EC3}">
      <dgm:prSet/>
      <dgm:spPr/>
      <dgm:t>
        <a:bodyPr/>
        <a:lstStyle/>
        <a:p>
          <a:endParaRPr lang="en-US"/>
        </a:p>
      </dgm:t>
    </dgm:pt>
    <dgm:pt modelId="{227A567F-63B9-438D-AED5-A2B9A0CCFC61}" type="sibTrans" cxnId="{BCAC95DD-3612-477F-86BA-25B3E6101EC3}">
      <dgm:prSet/>
      <dgm:spPr/>
      <dgm:t>
        <a:bodyPr/>
        <a:lstStyle/>
        <a:p>
          <a:endParaRPr lang="en-US"/>
        </a:p>
      </dgm:t>
    </dgm:pt>
    <dgm:pt modelId="{39AA7659-F8B7-4D94-8FF0-4517636CEA1D}">
      <dgm:prSet phldrT="[Text]"/>
      <dgm:spPr/>
      <dgm:t>
        <a:bodyPr/>
        <a:lstStyle/>
        <a:p>
          <a:r>
            <a:rPr lang="en-US" dirty="0"/>
            <a:t>Internet of things</a:t>
          </a:r>
        </a:p>
      </dgm:t>
    </dgm:pt>
    <dgm:pt modelId="{DF59FD78-2272-4BD6-A3F1-951DF75CC322}" type="parTrans" cxnId="{E95F354B-903A-4C1E-AA2E-40A60F7F7370}">
      <dgm:prSet/>
      <dgm:spPr>
        <a:noFill/>
      </dgm:spPr>
      <dgm:t>
        <a:bodyPr/>
        <a:lstStyle/>
        <a:p>
          <a:endParaRPr lang="en-US"/>
        </a:p>
      </dgm:t>
    </dgm:pt>
    <dgm:pt modelId="{C4081788-3EC2-43FA-91AC-6C3CD54BC6E4}" type="sibTrans" cxnId="{E95F354B-903A-4C1E-AA2E-40A60F7F7370}">
      <dgm:prSet/>
      <dgm:spPr/>
      <dgm:t>
        <a:bodyPr/>
        <a:lstStyle/>
        <a:p>
          <a:endParaRPr lang="en-US"/>
        </a:p>
      </dgm:t>
    </dgm:pt>
    <dgm:pt modelId="{E13AA95E-3A0A-4B48-9A30-FF92581378C5}">
      <dgm:prSet phldrT="[Text]"/>
      <dgm:spPr/>
      <dgm:t>
        <a:bodyPr/>
        <a:lstStyle/>
        <a:p>
          <a:r>
            <a:rPr lang="en-US" dirty="0"/>
            <a:t>Algorithms </a:t>
          </a:r>
        </a:p>
      </dgm:t>
    </dgm:pt>
    <dgm:pt modelId="{AE06AD30-6D4B-46B5-B6DF-E61643A33E5F}" type="parTrans" cxnId="{A1D136D7-A119-4003-BCAA-36396ECA069F}">
      <dgm:prSet/>
      <dgm:spPr>
        <a:noFill/>
      </dgm:spPr>
      <dgm:t>
        <a:bodyPr/>
        <a:lstStyle/>
        <a:p>
          <a:endParaRPr lang="en-US" dirty="0"/>
        </a:p>
      </dgm:t>
    </dgm:pt>
    <dgm:pt modelId="{8FCF08AB-DAC3-4658-B309-5D540FB2AC87}" type="sibTrans" cxnId="{A1D136D7-A119-4003-BCAA-36396ECA069F}">
      <dgm:prSet/>
      <dgm:spPr/>
      <dgm:t>
        <a:bodyPr/>
        <a:lstStyle/>
        <a:p>
          <a:endParaRPr lang="en-US"/>
        </a:p>
      </dgm:t>
    </dgm:pt>
    <dgm:pt modelId="{B705F485-5FC8-4735-A09A-A97DB5D4A1C1}">
      <dgm:prSet phldrT="[Text]"/>
      <dgm:spPr/>
      <dgm:t>
        <a:bodyPr/>
        <a:lstStyle/>
        <a:p>
          <a:r>
            <a:rPr lang="en-US" dirty="0"/>
            <a:t>Digital </a:t>
          </a:r>
          <a:r>
            <a:rPr lang="en-US" dirty="0" err="1"/>
            <a:t>labour</a:t>
          </a:r>
          <a:r>
            <a:rPr lang="en-US" dirty="0"/>
            <a:t> platforms</a:t>
          </a:r>
        </a:p>
      </dgm:t>
    </dgm:pt>
    <dgm:pt modelId="{2EA66F42-7ABA-4CC0-8BFA-E07BC1B2F9A5}" type="parTrans" cxnId="{E0390E46-3CE3-4EE4-AF90-10B4FD94DAFF}">
      <dgm:prSet/>
      <dgm:spPr>
        <a:noFill/>
      </dgm:spPr>
      <dgm:t>
        <a:bodyPr/>
        <a:lstStyle/>
        <a:p>
          <a:endParaRPr lang="en-US"/>
        </a:p>
      </dgm:t>
    </dgm:pt>
    <dgm:pt modelId="{7A324433-5BBA-48B8-80AF-D5404225C200}" type="sibTrans" cxnId="{E0390E46-3CE3-4EE4-AF90-10B4FD94DAFF}">
      <dgm:prSet/>
      <dgm:spPr/>
      <dgm:t>
        <a:bodyPr/>
        <a:lstStyle/>
        <a:p>
          <a:endParaRPr lang="en-US"/>
        </a:p>
      </dgm:t>
    </dgm:pt>
    <dgm:pt modelId="{4DE323F7-FA23-440C-8FD1-54044AD34D5C}">
      <dgm:prSet phldrT="[Text]"/>
      <dgm:spPr/>
      <dgm:t>
        <a:bodyPr/>
        <a:lstStyle/>
        <a:p>
          <a:r>
            <a:rPr lang="en-US" dirty="0"/>
            <a:t>Artificial Intelligence</a:t>
          </a:r>
        </a:p>
      </dgm:t>
    </dgm:pt>
    <dgm:pt modelId="{B2AF6BD3-88AF-4245-9CF8-AE2BAE8ADFAA}" type="sibTrans" cxnId="{2F2A03FE-423F-4E5D-B7E9-F5491CAC4C60}">
      <dgm:prSet/>
      <dgm:spPr/>
      <dgm:t>
        <a:bodyPr/>
        <a:lstStyle/>
        <a:p>
          <a:endParaRPr lang="en-US"/>
        </a:p>
      </dgm:t>
    </dgm:pt>
    <dgm:pt modelId="{70A1F19C-16BA-4662-A334-023EC558BF45}" type="parTrans" cxnId="{2F2A03FE-423F-4E5D-B7E9-F5491CAC4C60}">
      <dgm:prSet/>
      <dgm:spPr>
        <a:noFill/>
      </dgm:spPr>
      <dgm:t>
        <a:bodyPr/>
        <a:lstStyle/>
        <a:p>
          <a:endParaRPr lang="en-US"/>
        </a:p>
      </dgm:t>
    </dgm:pt>
    <dgm:pt modelId="{4C00D54F-7448-49AE-A6C3-CDA8C837EAF9}">
      <dgm:prSet phldrT="[Text]"/>
      <dgm:spPr/>
      <dgm:t>
        <a:bodyPr/>
        <a:lstStyle/>
        <a:p>
          <a:r>
            <a:rPr lang="en-US" dirty="0"/>
            <a:t>Wearables and “smart” devices</a:t>
          </a:r>
        </a:p>
      </dgm:t>
    </dgm:pt>
    <dgm:pt modelId="{61AA7A03-AB0A-4280-8B2E-89E651F81198}" type="parTrans" cxnId="{1CC94889-F245-4EF2-B04C-7E4F72EEDD33}">
      <dgm:prSet/>
      <dgm:spPr>
        <a:noFill/>
      </dgm:spPr>
      <dgm:t>
        <a:bodyPr/>
        <a:lstStyle/>
        <a:p>
          <a:endParaRPr lang="en-US"/>
        </a:p>
      </dgm:t>
    </dgm:pt>
    <dgm:pt modelId="{4D434B07-3A8D-4816-BEBF-653A473D239C}" type="sibTrans" cxnId="{1CC94889-F245-4EF2-B04C-7E4F72EEDD33}">
      <dgm:prSet/>
      <dgm:spPr/>
      <dgm:t>
        <a:bodyPr/>
        <a:lstStyle/>
        <a:p>
          <a:endParaRPr lang="en-US"/>
        </a:p>
      </dgm:t>
    </dgm:pt>
    <dgm:pt modelId="{4719204B-967C-4B47-8714-982969B7BB62}">
      <dgm:prSet phldrT="[Text]"/>
      <dgm:spPr/>
      <dgm:t>
        <a:bodyPr/>
        <a:lstStyle/>
        <a:p>
          <a:r>
            <a:rPr lang="en-US" dirty="0"/>
            <a:t>Collaborative robotics</a:t>
          </a:r>
        </a:p>
      </dgm:t>
    </dgm:pt>
    <dgm:pt modelId="{14FEC89C-0584-4141-8BF7-C6C017CF85FA}" type="parTrans" cxnId="{8FA3EAA3-059F-4C94-A5FE-761EAC2A2F8A}">
      <dgm:prSet/>
      <dgm:spPr>
        <a:noFill/>
      </dgm:spPr>
      <dgm:t>
        <a:bodyPr/>
        <a:lstStyle/>
        <a:p>
          <a:endParaRPr lang="en-US"/>
        </a:p>
      </dgm:t>
    </dgm:pt>
    <dgm:pt modelId="{AF566B7A-C336-4E8C-8267-6067AA19C6FA}" type="sibTrans" cxnId="{8FA3EAA3-059F-4C94-A5FE-761EAC2A2F8A}">
      <dgm:prSet/>
      <dgm:spPr/>
      <dgm:t>
        <a:bodyPr/>
        <a:lstStyle/>
        <a:p>
          <a:endParaRPr lang="en-US"/>
        </a:p>
      </dgm:t>
    </dgm:pt>
    <dgm:pt modelId="{72B18D93-226F-433F-AC96-C9E30CFF12A6}">
      <dgm:prSet phldrT="[Text]"/>
      <dgm:spPr/>
      <dgm:t>
        <a:bodyPr/>
        <a:lstStyle/>
        <a:p>
          <a:r>
            <a:rPr lang="en-US" dirty="0"/>
            <a:t>Big data</a:t>
          </a:r>
        </a:p>
      </dgm:t>
    </dgm:pt>
    <dgm:pt modelId="{85623A98-D143-44F2-A395-18C265749097}" type="parTrans" cxnId="{3EC78881-7D7B-4EDA-A008-16D2F18A8399}">
      <dgm:prSet/>
      <dgm:spPr>
        <a:noFill/>
      </dgm:spPr>
      <dgm:t>
        <a:bodyPr/>
        <a:lstStyle/>
        <a:p>
          <a:endParaRPr lang="en-US"/>
        </a:p>
      </dgm:t>
    </dgm:pt>
    <dgm:pt modelId="{869C7681-494D-48FC-8230-F17472F82881}" type="sibTrans" cxnId="{3EC78881-7D7B-4EDA-A008-16D2F18A8399}">
      <dgm:prSet/>
      <dgm:spPr/>
      <dgm:t>
        <a:bodyPr/>
        <a:lstStyle/>
        <a:p>
          <a:endParaRPr lang="en-US"/>
        </a:p>
      </dgm:t>
    </dgm:pt>
    <dgm:pt modelId="{3250EC89-AF30-48D3-AEE9-6541A9A8DB00}" type="pres">
      <dgm:prSet presAssocID="{33583F9C-7530-4C19-8A17-C75BB850A78B}" presName="Name0" presStyleCnt="0">
        <dgm:presLayoutVars>
          <dgm:chMax val="1"/>
          <dgm:dir/>
          <dgm:animLvl val="ctr"/>
          <dgm:resizeHandles val="exact"/>
        </dgm:presLayoutVars>
      </dgm:prSet>
      <dgm:spPr/>
    </dgm:pt>
    <dgm:pt modelId="{48226D7A-9CA7-42BD-BD20-F63485D9AE3A}" type="pres">
      <dgm:prSet presAssocID="{B1030015-008A-4530-8A41-FE9682B98379}" presName="centerShape" presStyleLbl="node0" presStyleIdx="0" presStyleCnt="1" custScaleX="227404" custScaleY="147611" custLinFactNeighborX="-11613" custLinFactNeighborY="1695"/>
      <dgm:spPr/>
    </dgm:pt>
    <dgm:pt modelId="{256429C8-FACA-4E84-9838-68C93A38E238}" type="pres">
      <dgm:prSet presAssocID="{70A1F19C-16BA-4662-A334-023EC558BF45}" presName="parTrans" presStyleLbl="sibTrans2D1" presStyleIdx="0" presStyleCnt="7" custAng="9340455" custFlipHor="0" custScaleX="198331" custScaleY="227732" custLinFactX="-108460" custLinFactNeighborX="-200000" custLinFactNeighborY="42956"/>
      <dgm:spPr/>
    </dgm:pt>
    <dgm:pt modelId="{531244FB-0229-4B20-A666-39B042C8578B}" type="pres">
      <dgm:prSet presAssocID="{70A1F19C-16BA-4662-A334-023EC558BF45}" presName="connectorText" presStyleLbl="sibTrans2D1" presStyleIdx="0" presStyleCnt="7"/>
      <dgm:spPr/>
    </dgm:pt>
    <dgm:pt modelId="{C2626925-0006-4C08-B65F-41D1B7E73376}" type="pres">
      <dgm:prSet presAssocID="{4DE323F7-FA23-440C-8FD1-54044AD34D5C}" presName="node" presStyleLbl="node1" presStyleIdx="0" presStyleCnt="7" custScaleX="127645" custScaleY="109822" custRadScaleRad="68263" custRadScaleInc="-93922">
        <dgm:presLayoutVars>
          <dgm:bulletEnabled val="1"/>
        </dgm:presLayoutVars>
      </dgm:prSet>
      <dgm:spPr/>
    </dgm:pt>
    <dgm:pt modelId="{639AFA95-E465-45BC-9132-00D6A7A531B7}" type="pres">
      <dgm:prSet presAssocID="{DF59FD78-2272-4BD6-A3F1-951DF75CC322}" presName="parTrans" presStyleLbl="sibTrans2D1" presStyleIdx="1" presStyleCnt="7" custAng="21364496" custScaleX="383175" custScaleY="144681" custLinFactX="-643390" custLinFactY="100000" custLinFactNeighborX="-700000" custLinFactNeighborY="144105"/>
      <dgm:spPr/>
    </dgm:pt>
    <dgm:pt modelId="{73BC8634-14B9-4304-85B2-8F99976C259C}" type="pres">
      <dgm:prSet presAssocID="{DF59FD78-2272-4BD6-A3F1-951DF75CC322}" presName="connectorText" presStyleLbl="sibTrans2D1" presStyleIdx="1" presStyleCnt="7"/>
      <dgm:spPr/>
    </dgm:pt>
    <dgm:pt modelId="{A695115D-DF60-4841-88CA-6AD78D14311C}" type="pres">
      <dgm:prSet presAssocID="{39AA7659-F8B7-4D94-8FF0-4517636CEA1D}" presName="node" presStyleLbl="node1" presStyleIdx="1" presStyleCnt="7" custScaleX="138573" custScaleY="103444" custRadScaleRad="68650" custRadScaleInc="-22263">
        <dgm:presLayoutVars>
          <dgm:bulletEnabled val="1"/>
        </dgm:presLayoutVars>
      </dgm:prSet>
      <dgm:spPr/>
    </dgm:pt>
    <dgm:pt modelId="{04C1B576-D93F-4E67-9A50-748B7F27956D}" type="pres">
      <dgm:prSet presAssocID="{61AA7A03-AB0A-4280-8B2E-89E651F81198}" presName="parTrans" presStyleLbl="sibTrans2D1" presStyleIdx="2" presStyleCnt="7" custAng="2627198" custScaleX="304560" custScaleY="125219" custLinFactX="-562119" custLinFactY="36996" custLinFactNeighborX="-600000" custLinFactNeighborY="100000"/>
      <dgm:spPr/>
    </dgm:pt>
    <dgm:pt modelId="{0E1A4705-B44F-461F-8DC3-EC1DD0A7CFE7}" type="pres">
      <dgm:prSet presAssocID="{61AA7A03-AB0A-4280-8B2E-89E651F81198}" presName="connectorText" presStyleLbl="sibTrans2D1" presStyleIdx="2" presStyleCnt="7"/>
      <dgm:spPr/>
    </dgm:pt>
    <dgm:pt modelId="{B35880AF-FF0B-4710-A848-4D19339C7E82}" type="pres">
      <dgm:prSet presAssocID="{4C00D54F-7448-49AE-A6C3-CDA8C837EAF9}" presName="node" presStyleLbl="node1" presStyleIdx="2" presStyleCnt="7" custScaleX="155165" custScaleY="120359" custRadScaleRad="79603" custRadScaleInc="-30041">
        <dgm:presLayoutVars>
          <dgm:bulletEnabled val="1"/>
        </dgm:presLayoutVars>
      </dgm:prSet>
      <dgm:spPr/>
    </dgm:pt>
    <dgm:pt modelId="{A03EDCC3-E058-4B4B-9A1F-415B56D3E6F3}" type="pres">
      <dgm:prSet presAssocID="{14FEC89C-0584-4141-8BF7-C6C017CF85FA}" presName="parTrans" presStyleLbl="sibTrans2D1" presStyleIdx="3" presStyleCnt="7" custAng="8755930" custScaleX="511106" custScaleY="125219" custLinFactX="360666" custLinFactY="-23145" custLinFactNeighborX="400000" custLinFactNeighborY="-100000"/>
      <dgm:spPr/>
    </dgm:pt>
    <dgm:pt modelId="{96A9147E-3420-4582-A69A-28AD9A38FFD9}" type="pres">
      <dgm:prSet presAssocID="{14FEC89C-0584-4141-8BF7-C6C017CF85FA}" presName="connectorText" presStyleLbl="sibTrans2D1" presStyleIdx="3" presStyleCnt="7"/>
      <dgm:spPr/>
    </dgm:pt>
    <dgm:pt modelId="{2B2386BF-8F69-432A-BD91-3BAA1144D5D4}" type="pres">
      <dgm:prSet presAssocID="{4719204B-967C-4B47-8714-982969B7BB62}" presName="node" presStyleLbl="node1" presStyleIdx="3" presStyleCnt="7" custScaleX="152371" custScaleY="97732" custRadScaleRad="65229" custRadScaleInc="-7200">
        <dgm:presLayoutVars>
          <dgm:bulletEnabled val="1"/>
        </dgm:presLayoutVars>
      </dgm:prSet>
      <dgm:spPr/>
    </dgm:pt>
    <dgm:pt modelId="{A967F23A-3F58-4877-8D05-F03965F979E1}" type="pres">
      <dgm:prSet presAssocID="{AE06AD30-6D4B-46B5-B6DF-E61643A33E5F}" presName="parTrans" presStyleLbl="sibTrans2D1" presStyleIdx="4" presStyleCnt="7" custAng="18923677" custFlipHor="0" custScaleX="201438" custScaleY="150052" custLinFactX="300000" custLinFactY="-100000" custLinFactNeighborX="370755" custLinFactNeighborY="-165899"/>
      <dgm:spPr/>
    </dgm:pt>
    <dgm:pt modelId="{0EC4DCBD-7AC1-4100-8CF7-12D1C5B108E0}" type="pres">
      <dgm:prSet presAssocID="{AE06AD30-6D4B-46B5-B6DF-E61643A33E5F}" presName="connectorText" presStyleLbl="sibTrans2D1" presStyleIdx="4" presStyleCnt="7"/>
      <dgm:spPr/>
    </dgm:pt>
    <dgm:pt modelId="{B3B10E84-5792-4D51-BD19-2D04879935E7}" type="pres">
      <dgm:prSet presAssocID="{E13AA95E-3A0A-4B48-9A30-FF92581378C5}" presName="node" presStyleLbl="node1" presStyleIdx="4" presStyleCnt="7" custScaleX="142974" custScaleY="103988" custRadScaleRad="87294" custRadScaleInc="58178">
        <dgm:presLayoutVars>
          <dgm:bulletEnabled val="1"/>
        </dgm:presLayoutVars>
      </dgm:prSet>
      <dgm:spPr/>
    </dgm:pt>
    <dgm:pt modelId="{472C658B-F34A-42BD-8E84-A3C4A46E1EEB}" type="pres">
      <dgm:prSet presAssocID="{85623A98-D143-44F2-A395-18C265749097}" presName="parTrans" presStyleLbl="sibTrans2D1" presStyleIdx="5" presStyleCnt="7" custAng="18923677" custFlipHor="0" custScaleX="201438" custScaleY="150052" custLinFactX="300000" custLinFactY="-100000" custLinFactNeighborX="370755" custLinFactNeighborY="-165899"/>
      <dgm:spPr/>
    </dgm:pt>
    <dgm:pt modelId="{D6C9B350-E9FA-4355-AB35-B8FB3A884933}" type="pres">
      <dgm:prSet presAssocID="{85623A98-D143-44F2-A395-18C265749097}" presName="connectorText" presStyleLbl="sibTrans2D1" presStyleIdx="5" presStyleCnt="7"/>
      <dgm:spPr/>
    </dgm:pt>
    <dgm:pt modelId="{C013F557-6FBE-4ED3-9029-C243890B004C}" type="pres">
      <dgm:prSet presAssocID="{72B18D93-226F-433F-AC96-C9E30CFF12A6}" presName="node" presStyleLbl="node1" presStyleIdx="5" presStyleCnt="7" custScaleX="137786" custScaleY="104548" custRadScaleRad="122738" custRadScaleInc="-281">
        <dgm:presLayoutVars>
          <dgm:bulletEnabled val="1"/>
        </dgm:presLayoutVars>
      </dgm:prSet>
      <dgm:spPr/>
    </dgm:pt>
    <dgm:pt modelId="{95A9D11F-B943-447F-AF84-4E7E835FB1EA}" type="pres">
      <dgm:prSet presAssocID="{2EA66F42-7ABA-4CC0-8BFA-E07BC1B2F9A5}" presName="parTrans" presStyleLbl="sibTrans2D1" presStyleIdx="6" presStyleCnt="7" custAng="2542055" custLinFactX="100000" custLinFactY="168622" custLinFactNeighborX="107832" custLinFactNeighborY="200000"/>
      <dgm:spPr/>
    </dgm:pt>
    <dgm:pt modelId="{301D37E0-2C66-45C0-9D9E-74FBF15B78E7}" type="pres">
      <dgm:prSet presAssocID="{2EA66F42-7ABA-4CC0-8BFA-E07BC1B2F9A5}" presName="connectorText" presStyleLbl="sibTrans2D1" presStyleIdx="6" presStyleCnt="7"/>
      <dgm:spPr/>
    </dgm:pt>
    <dgm:pt modelId="{92011D74-620A-427F-BC3F-B347E609162D}" type="pres">
      <dgm:prSet presAssocID="{B705F485-5FC8-4735-A09A-A97DB5D4A1C1}" presName="node" presStyleLbl="node1" presStyleIdx="6" presStyleCnt="7" custScaleX="141049" custScaleY="109074" custRadScaleRad="111434" custRadScaleInc="-75634">
        <dgm:presLayoutVars>
          <dgm:bulletEnabled val="1"/>
        </dgm:presLayoutVars>
      </dgm:prSet>
      <dgm:spPr/>
    </dgm:pt>
  </dgm:ptLst>
  <dgm:cxnLst>
    <dgm:cxn modelId="{A54AB005-49ED-46ED-9BB2-362DF5C84601}" type="presOf" srcId="{61AA7A03-AB0A-4280-8B2E-89E651F81198}" destId="{0E1A4705-B44F-461F-8DC3-EC1DD0A7CFE7}" srcOrd="1" destOrd="0" presId="urn:microsoft.com/office/officeart/2005/8/layout/radial5"/>
    <dgm:cxn modelId="{8D43420E-085F-4560-9207-46656751A922}" type="presOf" srcId="{33583F9C-7530-4C19-8A17-C75BB850A78B}" destId="{3250EC89-AF30-48D3-AEE9-6541A9A8DB00}" srcOrd="0" destOrd="0" presId="urn:microsoft.com/office/officeart/2005/8/layout/radial5"/>
    <dgm:cxn modelId="{0720DF1A-15B7-4641-9163-FBCAF8CD52C0}" type="presOf" srcId="{85623A98-D143-44F2-A395-18C265749097}" destId="{D6C9B350-E9FA-4355-AB35-B8FB3A884933}" srcOrd="1" destOrd="0" presId="urn:microsoft.com/office/officeart/2005/8/layout/radial5"/>
    <dgm:cxn modelId="{2C77E924-E2D4-4B3F-8C48-4B5FA9A93388}" type="presOf" srcId="{85623A98-D143-44F2-A395-18C265749097}" destId="{472C658B-F34A-42BD-8E84-A3C4A46E1EEB}" srcOrd="0" destOrd="0" presId="urn:microsoft.com/office/officeart/2005/8/layout/radial5"/>
    <dgm:cxn modelId="{AFE2253A-4184-41DB-80A6-455E4DD78A02}" type="presOf" srcId="{DF59FD78-2272-4BD6-A3F1-951DF75CC322}" destId="{639AFA95-E465-45BC-9132-00D6A7A531B7}" srcOrd="0" destOrd="0" presId="urn:microsoft.com/office/officeart/2005/8/layout/radial5"/>
    <dgm:cxn modelId="{0D3A9C5E-9FE5-4093-9B94-39CDA6C1E350}" type="presOf" srcId="{70A1F19C-16BA-4662-A334-023EC558BF45}" destId="{531244FB-0229-4B20-A666-39B042C8578B}" srcOrd="1" destOrd="0" presId="urn:microsoft.com/office/officeart/2005/8/layout/radial5"/>
    <dgm:cxn modelId="{E0390E46-3CE3-4EE4-AF90-10B4FD94DAFF}" srcId="{B1030015-008A-4530-8A41-FE9682B98379}" destId="{B705F485-5FC8-4735-A09A-A97DB5D4A1C1}" srcOrd="6" destOrd="0" parTransId="{2EA66F42-7ABA-4CC0-8BFA-E07BC1B2F9A5}" sibTransId="{7A324433-5BBA-48B8-80AF-D5404225C200}"/>
    <dgm:cxn modelId="{E95F354B-903A-4C1E-AA2E-40A60F7F7370}" srcId="{B1030015-008A-4530-8A41-FE9682B98379}" destId="{39AA7659-F8B7-4D94-8FF0-4517636CEA1D}" srcOrd="1" destOrd="0" parTransId="{DF59FD78-2272-4BD6-A3F1-951DF75CC322}" sibTransId="{C4081788-3EC2-43FA-91AC-6C3CD54BC6E4}"/>
    <dgm:cxn modelId="{223FAC6F-1A1E-4452-BF14-ACB6A6E9D638}" type="presOf" srcId="{72B18D93-226F-433F-AC96-C9E30CFF12A6}" destId="{C013F557-6FBE-4ED3-9029-C243890B004C}" srcOrd="0" destOrd="0" presId="urn:microsoft.com/office/officeart/2005/8/layout/radial5"/>
    <dgm:cxn modelId="{BBE90972-CBFB-4B1E-BCFF-229DAB81875C}" type="presOf" srcId="{AE06AD30-6D4B-46B5-B6DF-E61643A33E5F}" destId="{0EC4DCBD-7AC1-4100-8CF7-12D1C5B108E0}" srcOrd="1" destOrd="0" presId="urn:microsoft.com/office/officeart/2005/8/layout/radial5"/>
    <dgm:cxn modelId="{0F56B277-7716-4F23-83ED-FF9F4C585449}" type="presOf" srcId="{4C00D54F-7448-49AE-A6C3-CDA8C837EAF9}" destId="{B35880AF-FF0B-4710-A848-4D19339C7E82}" srcOrd="0" destOrd="0" presId="urn:microsoft.com/office/officeart/2005/8/layout/radial5"/>
    <dgm:cxn modelId="{111CB778-4D72-49AF-A088-3F5B1C52D23D}" type="presOf" srcId="{2EA66F42-7ABA-4CC0-8BFA-E07BC1B2F9A5}" destId="{95A9D11F-B943-447F-AF84-4E7E835FB1EA}" srcOrd="0" destOrd="0" presId="urn:microsoft.com/office/officeart/2005/8/layout/radial5"/>
    <dgm:cxn modelId="{6B9DC578-6331-4B90-B46B-2550EF21C5AD}" type="presOf" srcId="{70A1F19C-16BA-4662-A334-023EC558BF45}" destId="{256429C8-FACA-4E84-9838-68C93A38E238}" srcOrd="0" destOrd="0" presId="urn:microsoft.com/office/officeart/2005/8/layout/radial5"/>
    <dgm:cxn modelId="{BEB6CF7A-FA80-430B-BC21-771DE8D7E2F6}" type="presOf" srcId="{2EA66F42-7ABA-4CC0-8BFA-E07BC1B2F9A5}" destId="{301D37E0-2C66-45C0-9D9E-74FBF15B78E7}" srcOrd="1" destOrd="0" presId="urn:microsoft.com/office/officeart/2005/8/layout/radial5"/>
    <dgm:cxn modelId="{F223E37A-B51E-488E-9ECD-0F088829AEC4}" type="presOf" srcId="{AE06AD30-6D4B-46B5-B6DF-E61643A33E5F}" destId="{A967F23A-3F58-4877-8D05-F03965F979E1}" srcOrd="0" destOrd="0" presId="urn:microsoft.com/office/officeart/2005/8/layout/radial5"/>
    <dgm:cxn modelId="{D4D4527D-286F-4703-BEAC-376F4B580B6B}" type="presOf" srcId="{E13AA95E-3A0A-4B48-9A30-FF92581378C5}" destId="{B3B10E84-5792-4D51-BD19-2D04879935E7}" srcOrd="0" destOrd="0" presId="urn:microsoft.com/office/officeart/2005/8/layout/radial5"/>
    <dgm:cxn modelId="{3EC78881-7D7B-4EDA-A008-16D2F18A8399}" srcId="{B1030015-008A-4530-8A41-FE9682B98379}" destId="{72B18D93-226F-433F-AC96-C9E30CFF12A6}" srcOrd="5" destOrd="0" parTransId="{85623A98-D143-44F2-A395-18C265749097}" sibTransId="{869C7681-494D-48FC-8230-F17472F82881}"/>
    <dgm:cxn modelId="{1CC94889-F245-4EF2-B04C-7E4F72EEDD33}" srcId="{B1030015-008A-4530-8A41-FE9682B98379}" destId="{4C00D54F-7448-49AE-A6C3-CDA8C837EAF9}" srcOrd="2" destOrd="0" parTransId="{61AA7A03-AB0A-4280-8B2E-89E651F81198}" sibTransId="{4D434B07-3A8D-4816-BEBF-653A473D239C}"/>
    <dgm:cxn modelId="{FDE33791-C990-461A-9837-A7CC77EAF6F4}" type="presOf" srcId="{61AA7A03-AB0A-4280-8B2E-89E651F81198}" destId="{04C1B576-D93F-4E67-9A50-748B7F27956D}" srcOrd="0" destOrd="0" presId="urn:microsoft.com/office/officeart/2005/8/layout/radial5"/>
    <dgm:cxn modelId="{1E3D0C95-3236-46F0-9369-68E8D61A6F96}" type="presOf" srcId="{4DE323F7-FA23-440C-8FD1-54044AD34D5C}" destId="{C2626925-0006-4C08-B65F-41D1B7E73376}" srcOrd="0" destOrd="0" presId="urn:microsoft.com/office/officeart/2005/8/layout/radial5"/>
    <dgm:cxn modelId="{18BB4A97-C68C-417A-AA65-CB4F0DC39C90}" type="presOf" srcId="{14FEC89C-0584-4141-8BF7-C6C017CF85FA}" destId="{A03EDCC3-E058-4B4B-9A1F-415B56D3E6F3}" srcOrd="0" destOrd="0" presId="urn:microsoft.com/office/officeart/2005/8/layout/radial5"/>
    <dgm:cxn modelId="{8FA3EAA3-059F-4C94-A5FE-761EAC2A2F8A}" srcId="{B1030015-008A-4530-8A41-FE9682B98379}" destId="{4719204B-967C-4B47-8714-982969B7BB62}" srcOrd="3" destOrd="0" parTransId="{14FEC89C-0584-4141-8BF7-C6C017CF85FA}" sibTransId="{AF566B7A-C336-4E8C-8267-6067AA19C6FA}"/>
    <dgm:cxn modelId="{824840A9-7E96-4892-8C23-2457AC278048}" type="presOf" srcId="{B705F485-5FC8-4735-A09A-A97DB5D4A1C1}" destId="{92011D74-620A-427F-BC3F-B347E609162D}" srcOrd="0" destOrd="0" presId="urn:microsoft.com/office/officeart/2005/8/layout/radial5"/>
    <dgm:cxn modelId="{B857C4B2-12BE-45AF-9049-9C07A97A2E23}" type="presOf" srcId="{14FEC89C-0584-4141-8BF7-C6C017CF85FA}" destId="{96A9147E-3420-4582-A69A-28AD9A38FFD9}" srcOrd="1" destOrd="0" presId="urn:microsoft.com/office/officeart/2005/8/layout/radial5"/>
    <dgm:cxn modelId="{5DF133BA-EAD0-4BAC-A5DE-D3B329784870}" type="presOf" srcId="{B1030015-008A-4530-8A41-FE9682B98379}" destId="{48226D7A-9CA7-42BD-BD20-F63485D9AE3A}" srcOrd="0" destOrd="0" presId="urn:microsoft.com/office/officeart/2005/8/layout/radial5"/>
    <dgm:cxn modelId="{0DD90CBB-4E26-4D08-8F9C-E44D7A7AD81D}" type="presOf" srcId="{39AA7659-F8B7-4D94-8FF0-4517636CEA1D}" destId="{A695115D-DF60-4841-88CA-6AD78D14311C}" srcOrd="0" destOrd="0" presId="urn:microsoft.com/office/officeart/2005/8/layout/radial5"/>
    <dgm:cxn modelId="{A1D136D7-A119-4003-BCAA-36396ECA069F}" srcId="{B1030015-008A-4530-8A41-FE9682B98379}" destId="{E13AA95E-3A0A-4B48-9A30-FF92581378C5}" srcOrd="4" destOrd="0" parTransId="{AE06AD30-6D4B-46B5-B6DF-E61643A33E5F}" sibTransId="{8FCF08AB-DAC3-4658-B309-5D540FB2AC87}"/>
    <dgm:cxn modelId="{BCAC95DD-3612-477F-86BA-25B3E6101EC3}" srcId="{33583F9C-7530-4C19-8A17-C75BB850A78B}" destId="{B1030015-008A-4530-8A41-FE9682B98379}" srcOrd="0" destOrd="0" parTransId="{F04D59F4-97DE-4AC4-8904-44C84374BAC2}" sibTransId="{227A567F-63B9-438D-AED5-A2B9A0CCFC61}"/>
    <dgm:cxn modelId="{815AFBED-BDAC-4389-AEEB-D2CF6E8CE438}" type="presOf" srcId="{DF59FD78-2272-4BD6-A3F1-951DF75CC322}" destId="{73BC8634-14B9-4304-85B2-8F99976C259C}" srcOrd="1" destOrd="0" presId="urn:microsoft.com/office/officeart/2005/8/layout/radial5"/>
    <dgm:cxn modelId="{1001DBF1-993F-4FDD-8B73-EFEBB4CF4BDB}" type="presOf" srcId="{4719204B-967C-4B47-8714-982969B7BB62}" destId="{2B2386BF-8F69-432A-BD91-3BAA1144D5D4}" srcOrd="0" destOrd="0" presId="urn:microsoft.com/office/officeart/2005/8/layout/radial5"/>
    <dgm:cxn modelId="{2F2A03FE-423F-4E5D-B7E9-F5491CAC4C60}" srcId="{B1030015-008A-4530-8A41-FE9682B98379}" destId="{4DE323F7-FA23-440C-8FD1-54044AD34D5C}" srcOrd="0" destOrd="0" parTransId="{70A1F19C-16BA-4662-A334-023EC558BF45}" sibTransId="{B2AF6BD3-88AF-4245-9CF8-AE2BAE8ADFAA}"/>
    <dgm:cxn modelId="{85BB2AD8-2682-4A30-B460-D07721E6CD3B}" type="presParOf" srcId="{3250EC89-AF30-48D3-AEE9-6541A9A8DB00}" destId="{48226D7A-9CA7-42BD-BD20-F63485D9AE3A}" srcOrd="0" destOrd="0" presId="urn:microsoft.com/office/officeart/2005/8/layout/radial5"/>
    <dgm:cxn modelId="{84B9E06D-CE46-413E-80C1-ACE15455F0FF}" type="presParOf" srcId="{3250EC89-AF30-48D3-AEE9-6541A9A8DB00}" destId="{256429C8-FACA-4E84-9838-68C93A38E238}" srcOrd="1" destOrd="0" presId="urn:microsoft.com/office/officeart/2005/8/layout/radial5"/>
    <dgm:cxn modelId="{74D4C599-AFEB-435D-9E1D-2B53D6348BE9}" type="presParOf" srcId="{256429C8-FACA-4E84-9838-68C93A38E238}" destId="{531244FB-0229-4B20-A666-39B042C8578B}" srcOrd="0" destOrd="0" presId="urn:microsoft.com/office/officeart/2005/8/layout/radial5"/>
    <dgm:cxn modelId="{E9863358-8353-45AB-B790-DD1F2A8F50A6}" type="presParOf" srcId="{3250EC89-AF30-48D3-AEE9-6541A9A8DB00}" destId="{C2626925-0006-4C08-B65F-41D1B7E73376}" srcOrd="2" destOrd="0" presId="urn:microsoft.com/office/officeart/2005/8/layout/radial5"/>
    <dgm:cxn modelId="{93BD74AF-E837-4B7D-BAD2-C3811FC58CD2}" type="presParOf" srcId="{3250EC89-AF30-48D3-AEE9-6541A9A8DB00}" destId="{639AFA95-E465-45BC-9132-00D6A7A531B7}" srcOrd="3" destOrd="0" presId="urn:microsoft.com/office/officeart/2005/8/layout/radial5"/>
    <dgm:cxn modelId="{36D0D4B8-D3A6-49A9-BE85-BD81048FA666}" type="presParOf" srcId="{639AFA95-E465-45BC-9132-00D6A7A531B7}" destId="{73BC8634-14B9-4304-85B2-8F99976C259C}" srcOrd="0" destOrd="0" presId="urn:microsoft.com/office/officeart/2005/8/layout/radial5"/>
    <dgm:cxn modelId="{6FCB5124-D266-4205-BEBE-CBCB96367D89}" type="presParOf" srcId="{3250EC89-AF30-48D3-AEE9-6541A9A8DB00}" destId="{A695115D-DF60-4841-88CA-6AD78D14311C}" srcOrd="4" destOrd="0" presId="urn:microsoft.com/office/officeart/2005/8/layout/radial5"/>
    <dgm:cxn modelId="{2C8AA94D-7E98-4468-A904-24AF70ABE66A}" type="presParOf" srcId="{3250EC89-AF30-48D3-AEE9-6541A9A8DB00}" destId="{04C1B576-D93F-4E67-9A50-748B7F27956D}" srcOrd="5" destOrd="0" presId="urn:microsoft.com/office/officeart/2005/8/layout/radial5"/>
    <dgm:cxn modelId="{92755778-85DD-4FB4-8E7B-36F21573C602}" type="presParOf" srcId="{04C1B576-D93F-4E67-9A50-748B7F27956D}" destId="{0E1A4705-B44F-461F-8DC3-EC1DD0A7CFE7}" srcOrd="0" destOrd="0" presId="urn:microsoft.com/office/officeart/2005/8/layout/radial5"/>
    <dgm:cxn modelId="{7E461C32-2CA1-48D9-B8D8-75F36D7DEC37}" type="presParOf" srcId="{3250EC89-AF30-48D3-AEE9-6541A9A8DB00}" destId="{B35880AF-FF0B-4710-A848-4D19339C7E82}" srcOrd="6" destOrd="0" presId="urn:microsoft.com/office/officeart/2005/8/layout/radial5"/>
    <dgm:cxn modelId="{0F0276BA-BE60-4CF0-948E-AC2B917CF3B5}" type="presParOf" srcId="{3250EC89-AF30-48D3-AEE9-6541A9A8DB00}" destId="{A03EDCC3-E058-4B4B-9A1F-415B56D3E6F3}" srcOrd="7" destOrd="0" presId="urn:microsoft.com/office/officeart/2005/8/layout/radial5"/>
    <dgm:cxn modelId="{47BA955A-3AAE-4223-8BCF-B4CEBA1098D6}" type="presParOf" srcId="{A03EDCC3-E058-4B4B-9A1F-415B56D3E6F3}" destId="{96A9147E-3420-4582-A69A-28AD9A38FFD9}" srcOrd="0" destOrd="0" presId="urn:microsoft.com/office/officeart/2005/8/layout/radial5"/>
    <dgm:cxn modelId="{BF358B78-BCAC-4CAB-9A62-5169771E6D69}" type="presParOf" srcId="{3250EC89-AF30-48D3-AEE9-6541A9A8DB00}" destId="{2B2386BF-8F69-432A-BD91-3BAA1144D5D4}" srcOrd="8" destOrd="0" presId="urn:microsoft.com/office/officeart/2005/8/layout/radial5"/>
    <dgm:cxn modelId="{9185612A-FAC2-41C6-8231-EF5A1E140C6D}" type="presParOf" srcId="{3250EC89-AF30-48D3-AEE9-6541A9A8DB00}" destId="{A967F23A-3F58-4877-8D05-F03965F979E1}" srcOrd="9" destOrd="0" presId="urn:microsoft.com/office/officeart/2005/8/layout/radial5"/>
    <dgm:cxn modelId="{5144C71A-7266-45AC-9BA4-41E91BBEAFF4}" type="presParOf" srcId="{A967F23A-3F58-4877-8D05-F03965F979E1}" destId="{0EC4DCBD-7AC1-4100-8CF7-12D1C5B108E0}" srcOrd="0" destOrd="0" presId="urn:microsoft.com/office/officeart/2005/8/layout/radial5"/>
    <dgm:cxn modelId="{AD33D343-DDF9-4946-BCCF-FE10D07B2990}" type="presParOf" srcId="{3250EC89-AF30-48D3-AEE9-6541A9A8DB00}" destId="{B3B10E84-5792-4D51-BD19-2D04879935E7}" srcOrd="10" destOrd="0" presId="urn:microsoft.com/office/officeart/2005/8/layout/radial5"/>
    <dgm:cxn modelId="{571B6A3B-1ECA-4CAA-8AC7-2FE84C0FE175}" type="presParOf" srcId="{3250EC89-AF30-48D3-AEE9-6541A9A8DB00}" destId="{472C658B-F34A-42BD-8E84-A3C4A46E1EEB}" srcOrd="11" destOrd="0" presId="urn:microsoft.com/office/officeart/2005/8/layout/radial5"/>
    <dgm:cxn modelId="{80928022-BA0F-40C4-B9AF-01485BB570B2}" type="presParOf" srcId="{472C658B-F34A-42BD-8E84-A3C4A46E1EEB}" destId="{D6C9B350-E9FA-4355-AB35-B8FB3A884933}" srcOrd="0" destOrd="0" presId="urn:microsoft.com/office/officeart/2005/8/layout/radial5"/>
    <dgm:cxn modelId="{CC0120B6-95EB-48DC-856E-C716C04609B0}" type="presParOf" srcId="{3250EC89-AF30-48D3-AEE9-6541A9A8DB00}" destId="{C013F557-6FBE-4ED3-9029-C243890B004C}" srcOrd="12" destOrd="0" presId="urn:microsoft.com/office/officeart/2005/8/layout/radial5"/>
    <dgm:cxn modelId="{A6F1DB63-1A53-4F56-9A61-4B32D7524AB3}" type="presParOf" srcId="{3250EC89-AF30-48D3-AEE9-6541A9A8DB00}" destId="{95A9D11F-B943-447F-AF84-4E7E835FB1EA}" srcOrd="13" destOrd="0" presId="urn:microsoft.com/office/officeart/2005/8/layout/radial5"/>
    <dgm:cxn modelId="{EFAAAA07-9F9E-40B3-9247-5097865FD5DA}" type="presParOf" srcId="{95A9D11F-B943-447F-AF84-4E7E835FB1EA}" destId="{301D37E0-2C66-45C0-9D9E-74FBF15B78E7}" srcOrd="0" destOrd="0" presId="urn:microsoft.com/office/officeart/2005/8/layout/radial5"/>
    <dgm:cxn modelId="{C0B14C8D-7C58-4CB1-9607-AD99FCAD3469}" type="presParOf" srcId="{3250EC89-AF30-48D3-AEE9-6541A9A8DB00}" destId="{92011D74-620A-427F-BC3F-B347E609162D}"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546F27-F10A-4DEE-BD30-013E90649F3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C67C3997-705D-40AD-8942-96D24E66E7A4}">
      <dgm:prSet phldrT="[Text]" custT="1"/>
      <dgm:spPr/>
      <dgm:t>
        <a:bodyPr/>
        <a:lstStyle/>
        <a:p>
          <a:pPr>
            <a:buNone/>
          </a:pPr>
          <a:r>
            <a:rPr lang="en-GB" sz="1400">
              <a:solidFill>
                <a:schemeClr val="bg1"/>
              </a:solidFill>
              <a:latin typeface="Arial" panose="020B0604020202020204" pitchFamily="34" charset="0"/>
              <a:ea typeface="SimSun" panose="02010600030101010101" pitchFamily="2" charset="-122"/>
              <a:cs typeface="Times New Roman" panose="02020603050405020304" pitchFamily="18" charset="0"/>
            </a:rPr>
            <a:t>Lack of transparency about how </a:t>
          </a:r>
          <a:r>
            <a:rPr lang="en-GB" sz="1400" err="1">
              <a:solidFill>
                <a:schemeClr val="bg1"/>
              </a:solidFill>
              <a:latin typeface="Arial" panose="020B0604020202020204" pitchFamily="34" charset="0"/>
              <a:ea typeface="SimSun" panose="02010600030101010101" pitchFamily="2" charset="-122"/>
              <a:cs typeface="Times New Roman" panose="02020603050405020304" pitchFamily="18" charset="0"/>
            </a:rPr>
            <a:t>AIWM</a:t>
          </a:r>
          <a:r>
            <a:rPr lang="en-GB" sz="1400">
              <a:solidFill>
                <a:schemeClr val="bg1"/>
              </a:solidFill>
              <a:latin typeface="Arial" panose="020B0604020202020204" pitchFamily="34" charset="0"/>
              <a:ea typeface="SimSun" panose="02010600030101010101" pitchFamily="2" charset="-122"/>
              <a:cs typeface="Times New Roman" panose="02020603050405020304" pitchFamily="18" charset="0"/>
            </a:rPr>
            <a:t> works and is used</a:t>
          </a:r>
          <a:endParaRPr lang="en-GB" sz="1400">
            <a:solidFill>
              <a:schemeClr val="bg1"/>
            </a:solidFill>
          </a:endParaRPr>
        </a:p>
      </dgm:t>
    </dgm:pt>
    <dgm:pt modelId="{5FA424E0-C33B-44AE-98A0-6B21DE7EA8D6}" type="parTrans" cxnId="{8DBC0142-015A-4D36-8992-1F4C6A1D38EA}">
      <dgm:prSet/>
      <dgm:spPr/>
      <dgm:t>
        <a:bodyPr/>
        <a:lstStyle/>
        <a:p>
          <a:endParaRPr lang="en-GB" sz="1400"/>
        </a:p>
      </dgm:t>
    </dgm:pt>
    <dgm:pt modelId="{14E44F5C-3070-4F07-AFD4-BE1694CA4A71}" type="sibTrans" cxnId="{8DBC0142-015A-4D36-8992-1F4C6A1D38EA}">
      <dgm:prSet custT="1"/>
      <dgm:spPr/>
      <dgm:t>
        <a:bodyPr/>
        <a:lstStyle/>
        <a:p>
          <a:endParaRPr lang="en-GB" sz="1400"/>
        </a:p>
      </dgm:t>
    </dgm:pt>
    <dgm:pt modelId="{E7B658FE-3359-429B-BF48-BE5FEF6559CA}">
      <dgm:prSet phldrT="[Text]" custT="1"/>
      <dgm:spPr/>
      <dgm:t>
        <a:bodyPr/>
        <a:lstStyle/>
        <a:p>
          <a:r>
            <a:rPr lang="en-GB" sz="1400"/>
            <a:t>Imbalance of power</a:t>
          </a:r>
        </a:p>
      </dgm:t>
    </dgm:pt>
    <dgm:pt modelId="{C908D53F-1673-4146-91CA-9F74D859EF2F}" type="parTrans" cxnId="{B9986F9C-F87B-483E-AF47-C2F3D6D8484C}">
      <dgm:prSet/>
      <dgm:spPr/>
      <dgm:t>
        <a:bodyPr/>
        <a:lstStyle/>
        <a:p>
          <a:endParaRPr lang="en-GB" sz="1400"/>
        </a:p>
      </dgm:t>
    </dgm:pt>
    <dgm:pt modelId="{69D8FCEE-DE11-4EC7-80D9-EAF8E9E73A3D}" type="sibTrans" cxnId="{B9986F9C-F87B-483E-AF47-C2F3D6D8484C}">
      <dgm:prSet custT="1"/>
      <dgm:spPr/>
      <dgm:t>
        <a:bodyPr/>
        <a:lstStyle/>
        <a:p>
          <a:endParaRPr lang="en-GB" sz="1400"/>
        </a:p>
      </dgm:t>
    </dgm:pt>
    <dgm:pt modelId="{6A56C84B-6B9D-41B2-9875-CEFCC59F7704}">
      <dgm:prSet phldrT="[Text]" custT="1"/>
      <dgm:spPr/>
      <dgm:t>
        <a:bodyPr/>
        <a:lstStyle/>
        <a:p>
          <a:r>
            <a:rPr lang="en-GB" sz="1400"/>
            <a:t>Worker participation hindered</a:t>
          </a:r>
        </a:p>
      </dgm:t>
    </dgm:pt>
    <dgm:pt modelId="{B5A5F9A4-248B-4D64-B1F0-3A47C2DFB83E}" type="parTrans" cxnId="{E7406464-EC75-4165-AE9C-B695FD65FBD7}">
      <dgm:prSet/>
      <dgm:spPr/>
      <dgm:t>
        <a:bodyPr/>
        <a:lstStyle/>
        <a:p>
          <a:endParaRPr lang="en-GB" sz="1400"/>
        </a:p>
      </dgm:t>
    </dgm:pt>
    <dgm:pt modelId="{560F175E-AD6F-46B3-9AA3-F6758A9D4E69}" type="sibTrans" cxnId="{E7406464-EC75-4165-AE9C-B695FD65FBD7}">
      <dgm:prSet/>
      <dgm:spPr/>
      <dgm:t>
        <a:bodyPr/>
        <a:lstStyle/>
        <a:p>
          <a:endParaRPr lang="en-GB" sz="1400"/>
        </a:p>
      </dgm:t>
    </dgm:pt>
    <dgm:pt modelId="{2AF1002E-55CB-4C17-AEA8-5D01FE1BFD48}" type="pres">
      <dgm:prSet presAssocID="{95546F27-F10A-4DEE-BD30-013E90649F37}" presName="Name0" presStyleCnt="0">
        <dgm:presLayoutVars>
          <dgm:dir/>
          <dgm:resizeHandles val="exact"/>
        </dgm:presLayoutVars>
      </dgm:prSet>
      <dgm:spPr/>
    </dgm:pt>
    <dgm:pt modelId="{D6F1C161-6A36-463B-AFF1-12EB7AEA5A5D}" type="pres">
      <dgm:prSet presAssocID="{C67C3997-705D-40AD-8942-96D24E66E7A4}" presName="node" presStyleLbl="node1" presStyleIdx="0" presStyleCnt="3" custScaleX="89530">
        <dgm:presLayoutVars>
          <dgm:bulletEnabled val="1"/>
        </dgm:presLayoutVars>
      </dgm:prSet>
      <dgm:spPr/>
    </dgm:pt>
    <dgm:pt modelId="{545C5C6A-5BFA-4B73-B7B4-24CF1D25AF9B}" type="pres">
      <dgm:prSet presAssocID="{14E44F5C-3070-4F07-AFD4-BE1694CA4A71}" presName="sibTrans" presStyleLbl="sibTrans2D1" presStyleIdx="0" presStyleCnt="2"/>
      <dgm:spPr/>
    </dgm:pt>
    <dgm:pt modelId="{AAAB6E7B-A519-4788-BD3D-93913A439653}" type="pres">
      <dgm:prSet presAssocID="{14E44F5C-3070-4F07-AFD4-BE1694CA4A71}" presName="connectorText" presStyleLbl="sibTrans2D1" presStyleIdx="0" presStyleCnt="2"/>
      <dgm:spPr/>
    </dgm:pt>
    <dgm:pt modelId="{73EBE4EC-A2EE-4693-9E61-8DB4CC80A5F4}" type="pres">
      <dgm:prSet presAssocID="{E7B658FE-3359-429B-BF48-BE5FEF6559CA}" presName="node" presStyleLbl="node1" presStyleIdx="1" presStyleCnt="3">
        <dgm:presLayoutVars>
          <dgm:bulletEnabled val="1"/>
        </dgm:presLayoutVars>
      </dgm:prSet>
      <dgm:spPr/>
    </dgm:pt>
    <dgm:pt modelId="{4FD0CCFA-7B09-459B-A190-B9706B684994}" type="pres">
      <dgm:prSet presAssocID="{69D8FCEE-DE11-4EC7-80D9-EAF8E9E73A3D}" presName="sibTrans" presStyleLbl="sibTrans2D1" presStyleIdx="1" presStyleCnt="2"/>
      <dgm:spPr/>
    </dgm:pt>
    <dgm:pt modelId="{3A3C0E4F-180E-45B5-B1A6-3E2B7D459930}" type="pres">
      <dgm:prSet presAssocID="{69D8FCEE-DE11-4EC7-80D9-EAF8E9E73A3D}" presName="connectorText" presStyleLbl="sibTrans2D1" presStyleIdx="1" presStyleCnt="2"/>
      <dgm:spPr/>
    </dgm:pt>
    <dgm:pt modelId="{55B0A345-CEC2-46A6-83BF-38D8885185EF}" type="pres">
      <dgm:prSet presAssocID="{6A56C84B-6B9D-41B2-9875-CEFCC59F7704}" presName="node" presStyleLbl="node1" presStyleIdx="2" presStyleCnt="3">
        <dgm:presLayoutVars>
          <dgm:bulletEnabled val="1"/>
        </dgm:presLayoutVars>
      </dgm:prSet>
      <dgm:spPr/>
    </dgm:pt>
  </dgm:ptLst>
  <dgm:cxnLst>
    <dgm:cxn modelId="{B0E2C114-E470-4C01-B423-665D5B5A3969}" type="presOf" srcId="{14E44F5C-3070-4F07-AFD4-BE1694CA4A71}" destId="{545C5C6A-5BFA-4B73-B7B4-24CF1D25AF9B}" srcOrd="0" destOrd="0" presId="urn:microsoft.com/office/officeart/2005/8/layout/process1"/>
    <dgm:cxn modelId="{8BDC9A5E-C6CF-4BAD-B29C-B5D0807345E9}" type="presOf" srcId="{C67C3997-705D-40AD-8942-96D24E66E7A4}" destId="{D6F1C161-6A36-463B-AFF1-12EB7AEA5A5D}" srcOrd="0" destOrd="0" presId="urn:microsoft.com/office/officeart/2005/8/layout/process1"/>
    <dgm:cxn modelId="{BE36405F-F269-430A-8DB6-A0A0809A1CF7}" type="presOf" srcId="{95546F27-F10A-4DEE-BD30-013E90649F37}" destId="{2AF1002E-55CB-4C17-AEA8-5D01FE1BFD48}" srcOrd="0" destOrd="0" presId="urn:microsoft.com/office/officeart/2005/8/layout/process1"/>
    <dgm:cxn modelId="{8DBC0142-015A-4D36-8992-1F4C6A1D38EA}" srcId="{95546F27-F10A-4DEE-BD30-013E90649F37}" destId="{C67C3997-705D-40AD-8942-96D24E66E7A4}" srcOrd="0" destOrd="0" parTransId="{5FA424E0-C33B-44AE-98A0-6B21DE7EA8D6}" sibTransId="{14E44F5C-3070-4F07-AFD4-BE1694CA4A71}"/>
    <dgm:cxn modelId="{E7406464-EC75-4165-AE9C-B695FD65FBD7}" srcId="{95546F27-F10A-4DEE-BD30-013E90649F37}" destId="{6A56C84B-6B9D-41B2-9875-CEFCC59F7704}" srcOrd="2" destOrd="0" parTransId="{B5A5F9A4-248B-4D64-B1F0-3A47C2DFB83E}" sibTransId="{560F175E-AD6F-46B3-9AA3-F6758A9D4E69}"/>
    <dgm:cxn modelId="{E7DEE44D-D4FF-4041-B77D-12B2EA77ADDA}" type="presOf" srcId="{69D8FCEE-DE11-4EC7-80D9-EAF8E9E73A3D}" destId="{3A3C0E4F-180E-45B5-B1A6-3E2B7D459930}" srcOrd="1" destOrd="0" presId="urn:microsoft.com/office/officeart/2005/8/layout/process1"/>
    <dgm:cxn modelId="{8F244681-4851-4473-AC3A-9F90A701634C}" type="presOf" srcId="{6A56C84B-6B9D-41B2-9875-CEFCC59F7704}" destId="{55B0A345-CEC2-46A6-83BF-38D8885185EF}" srcOrd="0" destOrd="0" presId="urn:microsoft.com/office/officeart/2005/8/layout/process1"/>
    <dgm:cxn modelId="{9E357085-5404-4FBE-A2F1-A26288D50F1E}" type="presOf" srcId="{14E44F5C-3070-4F07-AFD4-BE1694CA4A71}" destId="{AAAB6E7B-A519-4788-BD3D-93913A439653}" srcOrd="1" destOrd="0" presId="urn:microsoft.com/office/officeart/2005/8/layout/process1"/>
    <dgm:cxn modelId="{6A096887-3234-4505-9230-589E71ED115C}" type="presOf" srcId="{69D8FCEE-DE11-4EC7-80D9-EAF8E9E73A3D}" destId="{4FD0CCFA-7B09-459B-A190-B9706B684994}" srcOrd="0" destOrd="0" presId="urn:microsoft.com/office/officeart/2005/8/layout/process1"/>
    <dgm:cxn modelId="{B9986F9C-F87B-483E-AF47-C2F3D6D8484C}" srcId="{95546F27-F10A-4DEE-BD30-013E90649F37}" destId="{E7B658FE-3359-429B-BF48-BE5FEF6559CA}" srcOrd="1" destOrd="0" parTransId="{C908D53F-1673-4146-91CA-9F74D859EF2F}" sibTransId="{69D8FCEE-DE11-4EC7-80D9-EAF8E9E73A3D}"/>
    <dgm:cxn modelId="{4158FDFF-DAB0-4B70-81F5-352D786166EC}" type="presOf" srcId="{E7B658FE-3359-429B-BF48-BE5FEF6559CA}" destId="{73EBE4EC-A2EE-4693-9E61-8DB4CC80A5F4}" srcOrd="0" destOrd="0" presId="urn:microsoft.com/office/officeart/2005/8/layout/process1"/>
    <dgm:cxn modelId="{2D5ABCD5-C245-4B0A-918A-FAF8788B2F6B}" type="presParOf" srcId="{2AF1002E-55CB-4C17-AEA8-5D01FE1BFD48}" destId="{D6F1C161-6A36-463B-AFF1-12EB7AEA5A5D}" srcOrd="0" destOrd="0" presId="urn:microsoft.com/office/officeart/2005/8/layout/process1"/>
    <dgm:cxn modelId="{AB97B0A5-5532-4FEC-B7B2-10D88345CB02}" type="presParOf" srcId="{2AF1002E-55CB-4C17-AEA8-5D01FE1BFD48}" destId="{545C5C6A-5BFA-4B73-B7B4-24CF1D25AF9B}" srcOrd="1" destOrd="0" presId="urn:microsoft.com/office/officeart/2005/8/layout/process1"/>
    <dgm:cxn modelId="{164F25C8-8ED1-42E0-940F-8EE04CEFE7F9}" type="presParOf" srcId="{545C5C6A-5BFA-4B73-B7B4-24CF1D25AF9B}" destId="{AAAB6E7B-A519-4788-BD3D-93913A439653}" srcOrd="0" destOrd="0" presId="urn:microsoft.com/office/officeart/2005/8/layout/process1"/>
    <dgm:cxn modelId="{E457C613-962E-477B-BCA5-29DD4870713B}" type="presParOf" srcId="{2AF1002E-55CB-4C17-AEA8-5D01FE1BFD48}" destId="{73EBE4EC-A2EE-4693-9E61-8DB4CC80A5F4}" srcOrd="2" destOrd="0" presId="urn:microsoft.com/office/officeart/2005/8/layout/process1"/>
    <dgm:cxn modelId="{24977D51-8D43-42E9-A607-4B2C96654DA8}" type="presParOf" srcId="{2AF1002E-55CB-4C17-AEA8-5D01FE1BFD48}" destId="{4FD0CCFA-7B09-459B-A190-B9706B684994}" srcOrd="3" destOrd="0" presId="urn:microsoft.com/office/officeart/2005/8/layout/process1"/>
    <dgm:cxn modelId="{2DB59570-C10C-4AEA-988A-21E5CA79B00E}" type="presParOf" srcId="{4FD0CCFA-7B09-459B-A190-B9706B684994}" destId="{3A3C0E4F-180E-45B5-B1A6-3E2B7D459930}" srcOrd="0" destOrd="0" presId="urn:microsoft.com/office/officeart/2005/8/layout/process1"/>
    <dgm:cxn modelId="{7BBF60E6-AA04-4049-B3A1-1E1242BA7AB6}" type="presParOf" srcId="{2AF1002E-55CB-4C17-AEA8-5D01FE1BFD48}" destId="{55B0A345-CEC2-46A6-83BF-38D8885185E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546F27-F10A-4DEE-BD30-013E90649F3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C67C3997-705D-40AD-8942-96D24E66E7A4}">
      <dgm:prSet phldrT="[Text]" custT="1"/>
      <dgm:spPr/>
      <dgm:t>
        <a:bodyPr/>
        <a:lstStyle/>
        <a:p>
          <a:pPr>
            <a:buNone/>
          </a:pPr>
          <a:r>
            <a:rPr lang="en-GB" sz="1400">
              <a:solidFill>
                <a:schemeClr val="bg1"/>
              </a:solidFill>
              <a:latin typeface="Arial" panose="020B0604020202020204" pitchFamily="34" charset="0"/>
              <a:ea typeface="SimSun" panose="02010600030101010101" pitchFamily="2" charset="-122"/>
              <a:cs typeface="Times New Roman" panose="02020603050405020304" pitchFamily="18" charset="0"/>
            </a:rPr>
            <a:t>Workers are isolated from each other</a:t>
          </a:r>
          <a:endParaRPr lang="en-GB" sz="1400">
            <a:solidFill>
              <a:schemeClr val="bg1"/>
            </a:solidFill>
          </a:endParaRPr>
        </a:p>
      </dgm:t>
    </dgm:pt>
    <dgm:pt modelId="{5FA424E0-C33B-44AE-98A0-6B21DE7EA8D6}" type="parTrans" cxnId="{8DBC0142-015A-4D36-8992-1F4C6A1D38EA}">
      <dgm:prSet/>
      <dgm:spPr/>
      <dgm:t>
        <a:bodyPr/>
        <a:lstStyle/>
        <a:p>
          <a:endParaRPr lang="en-GB" sz="1400"/>
        </a:p>
      </dgm:t>
    </dgm:pt>
    <dgm:pt modelId="{14E44F5C-3070-4F07-AFD4-BE1694CA4A71}" type="sibTrans" cxnId="{8DBC0142-015A-4D36-8992-1F4C6A1D38EA}">
      <dgm:prSet custT="1"/>
      <dgm:spPr/>
      <dgm:t>
        <a:bodyPr/>
        <a:lstStyle/>
        <a:p>
          <a:endParaRPr lang="en-GB" sz="1400"/>
        </a:p>
      </dgm:t>
    </dgm:pt>
    <dgm:pt modelId="{E7B658FE-3359-429B-BF48-BE5FEF6559CA}">
      <dgm:prSet phldrT="[Text]" custT="1"/>
      <dgm:spPr/>
      <dgm:t>
        <a:bodyPr/>
        <a:lstStyle/>
        <a:p>
          <a:r>
            <a:rPr lang="en-GB" sz="1400"/>
            <a:t>Prevents collective representation</a:t>
          </a:r>
        </a:p>
      </dgm:t>
    </dgm:pt>
    <dgm:pt modelId="{C908D53F-1673-4146-91CA-9F74D859EF2F}" type="parTrans" cxnId="{B9986F9C-F87B-483E-AF47-C2F3D6D8484C}">
      <dgm:prSet/>
      <dgm:spPr/>
      <dgm:t>
        <a:bodyPr/>
        <a:lstStyle/>
        <a:p>
          <a:endParaRPr lang="en-GB" sz="1400"/>
        </a:p>
      </dgm:t>
    </dgm:pt>
    <dgm:pt modelId="{69D8FCEE-DE11-4EC7-80D9-EAF8E9E73A3D}" type="sibTrans" cxnId="{B9986F9C-F87B-483E-AF47-C2F3D6D8484C}">
      <dgm:prSet custT="1"/>
      <dgm:spPr/>
      <dgm:t>
        <a:bodyPr/>
        <a:lstStyle/>
        <a:p>
          <a:endParaRPr lang="en-GB" sz="1400"/>
        </a:p>
      </dgm:t>
    </dgm:pt>
    <dgm:pt modelId="{6A56C84B-6B9D-41B2-9875-CEFCC59F7704}">
      <dgm:prSet phldrT="[Text]" custT="1"/>
      <dgm:spPr/>
      <dgm:t>
        <a:bodyPr/>
        <a:lstStyle/>
        <a:p>
          <a:r>
            <a:rPr lang="en-GB" sz="1400"/>
            <a:t>Prevents social dialogue</a:t>
          </a:r>
        </a:p>
      </dgm:t>
    </dgm:pt>
    <dgm:pt modelId="{B5A5F9A4-248B-4D64-B1F0-3A47C2DFB83E}" type="parTrans" cxnId="{E7406464-EC75-4165-AE9C-B695FD65FBD7}">
      <dgm:prSet/>
      <dgm:spPr/>
      <dgm:t>
        <a:bodyPr/>
        <a:lstStyle/>
        <a:p>
          <a:endParaRPr lang="en-GB" sz="1400"/>
        </a:p>
      </dgm:t>
    </dgm:pt>
    <dgm:pt modelId="{560F175E-AD6F-46B3-9AA3-F6758A9D4E69}" type="sibTrans" cxnId="{E7406464-EC75-4165-AE9C-B695FD65FBD7}">
      <dgm:prSet/>
      <dgm:spPr/>
      <dgm:t>
        <a:bodyPr/>
        <a:lstStyle/>
        <a:p>
          <a:endParaRPr lang="en-GB" sz="1400"/>
        </a:p>
      </dgm:t>
    </dgm:pt>
    <dgm:pt modelId="{D3F700B2-84A1-43B6-84E5-BCDC0665A767}" type="pres">
      <dgm:prSet presAssocID="{95546F27-F10A-4DEE-BD30-013E90649F37}" presName="Name0" presStyleCnt="0">
        <dgm:presLayoutVars>
          <dgm:dir/>
          <dgm:resizeHandles val="exact"/>
        </dgm:presLayoutVars>
      </dgm:prSet>
      <dgm:spPr/>
    </dgm:pt>
    <dgm:pt modelId="{9A3753B4-81BD-4BFC-BD97-61C2777A60C8}" type="pres">
      <dgm:prSet presAssocID="{C67C3997-705D-40AD-8942-96D24E66E7A4}" presName="node" presStyleLbl="node1" presStyleIdx="0" presStyleCnt="3" custScaleX="89405" custScaleY="98409">
        <dgm:presLayoutVars>
          <dgm:bulletEnabled val="1"/>
        </dgm:presLayoutVars>
      </dgm:prSet>
      <dgm:spPr/>
    </dgm:pt>
    <dgm:pt modelId="{DAACD176-4677-4F91-B739-F414E4F64834}" type="pres">
      <dgm:prSet presAssocID="{14E44F5C-3070-4F07-AFD4-BE1694CA4A71}" presName="sibTrans" presStyleLbl="sibTrans2D1" presStyleIdx="0" presStyleCnt="2"/>
      <dgm:spPr/>
    </dgm:pt>
    <dgm:pt modelId="{2368CD19-1971-415D-8FA6-5C08AEC0F878}" type="pres">
      <dgm:prSet presAssocID="{14E44F5C-3070-4F07-AFD4-BE1694CA4A71}" presName="connectorText" presStyleLbl="sibTrans2D1" presStyleIdx="0" presStyleCnt="2"/>
      <dgm:spPr/>
    </dgm:pt>
    <dgm:pt modelId="{72BADB8B-71EF-430F-B5BE-01839C866BDF}" type="pres">
      <dgm:prSet presAssocID="{E7B658FE-3359-429B-BF48-BE5FEF6559CA}" presName="node" presStyleLbl="node1" presStyleIdx="1" presStyleCnt="3">
        <dgm:presLayoutVars>
          <dgm:bulletEnabled val="1"/>
        </dgm:presLayoutVars>
      </dgm:prSet>
      <dgm:spPr/>
    </dgm:pt>
    <dgm:pt modelId="{811EA7EC-2923-4AA3-8528-89881C54DDAB}" type="pres">
      <dgm:prSet presAssocID="{69D8FCEE-DE11-4EC7-80D9-EAF8E9E73A3D}" presName="sibTrans" presStyleLbl="sibTrans2D1" presStyleIdx="1" presStyleCnt="2"/>
      <dgm:spPr/>
    </dgm:pt>
    <dgm:pt modelId="{8E44C1C7-8603-40BB-B637-14F523870C7B}" type="pres">
      <dgm:prSet presAssocID="{69D8FCEE-DE11-4EC7-80D9-EAF8E9E73A3D}" presName="connectorText" presStyleLbl="sibTrans2D1" presStyleIdx="1" presStyleCnt="2"/>
      <dgm:spPr/>
    </dgm:pt>
    <dgm:pt modelId="{4553905A-3E73-4A3D-B9DE-F4865AAED54E}" type="pres">
      <dgm:prSet presAssocID="{6A56C84B-6B9D-41B2-9875-CEFCC59F7704}" presName="node" presStyleLbl="node1" presStyleIdx="2" presStyleCnt="3">
        <dgm:presLayoutVars>
          <dgm:bulletEnabled val="1"/>
        </dgm:presLayoutVars>
      </dgm:prSet>
      <dgm:spPr/>
    </dgm:pt>
  </dgm:ptLst>
  <dgm:cxnLst>
    <dgm:cxn modelId="{E892D308-9CF4-4249-8168-DE02F6BC3CEA}" type="presOf" srcId="{95546F27-F10A-4DEE-BD30-013E90649F37}" destId="{D3F700B2-84A1-43B6-84E5-BCDC0665A767}" srcOrd="0" destOrd="0" presId="urn:microsoft.com/office/officeart/2005/8/layout/process1"/>
    <dgm:cxn modelId="{5C4D9C1E-A501-49B9-81AA-C18BFBBF32EE}" type="presOf" srcId="{C67C3997-705D-40AD-8942-96D24E66E7A4}" destId="{9A3753B4-81BD-4BFC-BD97-61C2777A60C8}" srcOrd="0" destOrd="0" presId="urn:microsoft.com/office/officeart/2005/8/layout/process1"/>
    <dgm:cxn modelId="{2863D32B-DDA0-4778-AB7C-4606A8A0516D}" type="presOf" srcId="{69D8FCEE-DE11-4EC7-80D9-EAF8E9E73A3D}" destId="{811EA7EC-2923-4AA3-8528-89881C54DDAB}" srcOrd="0" destOrd="0" presId="urn:microsoft.com/office/officeart/2005/8/layout/process1"/>
    <dgm:cxn modelId="{F048BA2C-E33F-429D-8EB2-78943FE80B4F}" type="presOf" srcId="{6A56C84B-6B9D-41B2-9875-CEFCC59F7704}" destId="{4553905A-3E73-4A3D-B9DE-F4865AAED54E}" srcOrd="0" destOrd="0" presId="urn:microsoft.com/office/officeart/2005/8/layout/process1"/>
    <dgm:cxn modelId="{096A292F-AD72-4C2F-BBCA-9716EE88A5C0}" type="presOf" srcId="{69D8FCEE-DE11-4EC7-80D9-EAF8E9E73A3D}" destId="{8E44C1C7-8603-40BB-B637-14F523870C7B}" srcOrd="1" destOrd="0" presId="urn:microsoft.com/office/officeart/2005/8/layout/process1"/>
    <dgm:cxn modelId="{8DBC0142-015A-4D36-8992-1F4C6A1D38EA}" srcId="{95546F27-F10A-4DEE-BD30-013E90649F37}" destId="{C67C3997-705D-40AD-8942-96D24E66E7A4}" srcOrd="0" destOrd="0" parTransId="{5FA424E0-C33B-44AE-98A0-6B21DE7EA8D6}" sibTransId="{14E44F5C-3070-4F07-AFD4-BE1694CA4A71}"/>
    <dgm:cxn modelId="{E7406464-EC75-4165-AE9C-B695FD65FBD7}" srcId="{95546F27-F10A-4DEE-BD30-013E90649F37}" destId="{6A56C84B-6B9D-41B2-9875-CEFCC59F7704}" srcOrd="2" destOrd="0" parTransId="{B5A5F9A4-248B-4D64-B1F0-3A47C2DFB83E}" sibTransId="{560F175E-AD6F-46B3-9AA3-F6758A9D4E69}"/>
    <dgm:cxn modelId="{B9986F9C-F87B-483E-AF47-C2F3D6D8484C}" srcId="{95546F27-F10A-4DEE-BD30-013E90649F37}" destId="{E7B658FE-3359-429B-BF48-BE5FEF6559CA}" srcOrd="1" destOrd="0" parTransId="{C908D53F-1673-4146-91CA-9F74D859EF2F}" sibTransId="{69D8FCEE-DE11-4EC7-80D9-EAF8E9E73A3D}"/>
    <dgm:cxn modelId="{FEC520C5-A546-4EFE-ABCD-0E8D96462B96}" type="presOf" srcId="{E7B658FE-3359-429B-BF48-BE5FEF6559CA}" destId="{72BADB8B-71EF-430F-B5BE-01839C866BDF}" srcOrd="0" destOrd="0" presId="urn:microsoft.com/office/officeart/2005/8/layout/process1"/>
    <dgm:cxn modelId="{3DB5E6EF-3527-4D0D-981F-AAF440D4C133}" type="presOf" srcId="{14E44F5C-3070-4F07-AFD4-BE1694CA4A71}" destId="{2368CD19-1971-415D-8FA6-5C08AEC0F878}" srcOrd="1" destOrd="0" presId="urn:microsoft.com/office/officeart/2005/8/layout/process1"/>
    <dgm:cxn modelId="{76F13DF6-E5D1-4A85-9894-EED09793507A}" type="presOf" srcId="{14E44F5C-3070-4F07-AFD4-BE1694CA4A71}" destId="{DAACD176-4677-4F91-B739-F414E4F64834}" srcOrd="0" destOrd="0" presId="urn:microsoft.com/office/officeart/2005/8/layout/process1"/>
    <dgm:cxn modelId="{C45B1B54-EFC4-4F39-8F63-3F004A66E1E5}" type="presParOf" srcId="{D3F700B2-84A1-43B6-84E5-BCDC0665A767}" destId="{9A3753B4-81BD-4BFC-BD97-61C2777A60C8}" srcOrd="0" destOrd="0" presId="urn:microsoft.com/office/officeart/2005/8/layout/process1"/>
    <dgm:cxn modelId="{55B2A266-32D6-429E-8AC7-26B21A9134D3}" type="presParOf" srcId="{D3F700B2-84A1-43B6-84E5-BCDC0665A767}" destId="{DAACD176-4677-4F91-B739-F414E4F64834}" srcOrd="1" destOrd="0" presId="urn:microsoft.com/office/officeart/2005/8/layout/process1"/>
    <dgm:cxn modelId="{F3BDFA0D-90B4-45BE-BE54-9408BD5F921F}" type="presParOf" srcId="{DAACD176-4677-4F91-B739-F414E4F64834}" destId="{2368CD19-1971-415D-8FA6-5C08AEC0F878}" srcOrd="0" destOrd="0" presId="urn:microsoft.com/office/officeart/2005/8/layout/process1"/>
    <dgm:cxn modelId="{A972B976-2EEF-4701-805F-5CB93F7943D9}" type="presParOf" srcId="{D3F700B2-84A1-43B6-84E5-BCDC0665A767}" destId="{72BADB8B-71EF-430F-B5BE-01839C866BDF}" srcOrd="2" destOrd="0" presId="urn:microsoft.com/office/officeart/2005/8/layout/process1"/>
    <dgm:cxn modelId="{702F0541-694E-4AB0-BCA9-153C70087D8F}" type="presParOf" srcId="{D3F700B2-84A1-43B6-84E5-BCDC0665A767}" destId="{811EA7EC-2923-4AA3-8528-89881C54DDAB}" srcOrd="3" destOrd="0" presId="urn:microsoft.com/office/officeart/2005/8/layout/process1"/>
    <dgm:cxn modelId="{63513DE7-F91D-403C-9D99-F6EDDCDEDF96}" type="presParOf" srcId="{811EA7EC-2923-4AA3-8528-89881C54DDAB}" destId="{8E44C1C7-8603-40BB-B637-14F523870C7B}" srcOrd="0" destOrd="0" presId="urn:microsoft.com/office/officeart/2005/8/layout/process1"/>
    <dgm:cxn modelId="{790150C4-7B3C-427F-A5CA-AC8A08BCB26E}" type="presParOf" srcId="{D3F700B2-84A1-43B6-84E5-BCDC0665A767}" destId="{4553905A-3E73-4A3D-B9DE-F4865AAED54E}"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26D7A-9CA7-42BD-BD20-F63485D9AE3A}">
      <dsp:nvSpPr>
        <dsp:cNvPr id="0" name=""/>
        <dsp:cNvSpPr/>
      </dsp:nvSpPr>
      <dsp:spPr>
        <a:xfrm>
          <a:off x="1972972" y="1412512"/>
          <a:ext cx="1822755" cy="11831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dirty="0"/>
            <a:t>OSH</a:t>
          </a:r>
        </a:p>
      </dsp:txBody>
      <dsp:txXfrm>
        <a:off x="2239908" y="1585784"/>
        <a:ext cx="1288883" cy="836631"/>
      </dsp:txXfrm>
    </dsp:sp>
    <dsp:sp modelId="{256429C8-FACA-4E84-9838-68C93A38E238}">
      <dsp:nvSpPr>
        <dsp:cNvPr id="0" name=""/>
        <dsp:cNvSpPr/>
      </dsp:nvSpPr>
      <dsp:spPr>
        <a:xfrm rot="14494670">
          <a:off x="2423640" y="1315114"/>
          <a:ext cx="206884" cy="62063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469443" y="1466532"/>
        <a:ext cx="144819" cy="372378"/>
      </dsp:txXfrm>
    </dsp:sp>
    <dsp:sp modelId="{C2626925-0006-4C08-B65F-41D1B7E73376}">
      <dsp:nvSpPr>
        <dsp:cNvPr id="0" name=""/>
        <dsp:cNvSpPr/>
      </dsp:nvSpPr>
      <dsp:spPr>
        <a:xfrm>
          <a:off x="2177297" y="510158"/>
          <a:ext cx="1278922" cy="110034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Artificial Intelligence</a:t>
          </a:r>
        </a:p>
      </dsp:txBody>
      <dsp:txXfrm>
        <a:off x="2364591" y="671300"/>
        <a:ext cx="904334" cy="778063"/>
      </dsp:txXfrm>
    </dsp:sp>
    <dsp:sp modelId="{639AFA95-E465-45BC-9132-00D6A7A531B7}">
      <dsp:nvSpPr>
        <dsp:cNvPr id="0" name=""/>
        <dsp:cNvSpPr/>
      </dsp:nvSpPr>
      <dsp:spPr>
        <a:xfrm rot="8443392">
          <a:off x="2676919" y="2062817"/>
          <a:ext cx="195839" cy="39429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729035" y="2123079"/>
        <a:ext cx="137087" cy="236576"/>
      </dsp:txXfrm>
    </dsp:sp>
    <dsp:sp modelId="{A695115D-DF60-4841-88CA-6AD78D14311C}">
      <dsp:nvSpPr>
        <dsp:cNvPr id="0" name=""/>
        <dsp:cNvSpPr/>
      </dsp:nvSpPr>
      <dsp:spPr>
        <a:xfrm>
          <a:off x="3229953" y="748240"/>
          <a:ext cx="1388414" cy="1036443"/>
        </a:xfrm>
        <a:prstGeom prst="ellipse">
          <a:avLst/>
        </a:prstGeom>
        <a:solidFill>
          <a:schemeClr val="accent2">
            <a:hueOff val="1318455"/>
            <a:satOff val="-16340"/>
            <a:lumOff val="5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Internet of things</a:t>
          </a:r>
        </a:p>
      </dsp:txBody>
      <dsp:txXfrm>
        <a:off x="3433282" y="900024"/>
        <a:ext cx="981756" cy="732875"/>
      </dsp:txXfrm>
    </dsp:sp>
    <dsp:sp modelId="{04C1B576-D93F-4E67-9A50-748B7F27956D}">
      <dsp:nvSpPr>
        <dsp:cNvPr id="0" name=""/>
        <dsp:cNvSpPr/>
      </dsp:nvSpPr>
      <dsp:spPr>
        <a:xfrm rot="13552264">
          <a:off x="2203281" y="2236175"/>
          <a:ext cx="344674" cy="341255"/>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290110" y="2341167"/>
        <a:ext cx="242298" cy="204753"/>
      </dsp:txXfrm>
    </dsp:sp>
    <dsp:sp modelId="{B35880AF-FF0B-4710-A848-4D19339C7E82}">
      <dsp:nvSpPr>
        <dsp:cNvPr id="0" name=""/>
        <dsp:cNvSpPr/>
      </dsp:nvSpPr>
      <dsp:spPr>
        <a:xfrm>
          <a:off x="3580054" y="1454752"/>
          <a:ext cx="1554655" cy="1205921"/>
        </a:xfrm>
        <a:prstGeom prst="ellipse">
          <a:avLst/>
        </a:prstGeom>
        <a:solidFill>
          <a:schemeClr val="accent2">
            <a:hueOff val="2636910"/>
            <a:satOff val="-32680"/>
            <a:lumOff val="103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Wearables and “smart” devices</a:t>
          </a:r>
        </a:p>
      </dsp:txBody>
      <dsp:txXfrm>
        <a:off x="3807728" y="1631355"/>
        <a:ext cx="1099307" cy="852715"/>
      </dsp:txXfrm>
    </dsp:sp>
    <dsp:sp modelId="{A03EDCC3-E058-4B4B-9A1F-415B56D3E6F3}">
      <dsp:nvSpPr>
        <dsp:cNvPr id="0" name=""/>
        <dsp:cNvSpPr/>
      </dsp:nvSpPr>
      <dsp:spPr>
        <a:xfrm rot="688523">
          <a:off x="3803407" y="1933238"/>
          <a:ext cx="497702" cy="341255"/>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804430" y="1991305"/>
        <a:ext cx="395326" cy="204753"/>
      </dsp:txXfrm>
    </dsp:sp>
    <dsp:sp modelId="{2B2386BF-8F69-432A-BD91-3BAA1144D5D4}">
      <dsp:nvSpPr>
        <dsp:cNvPr id="0" name=""/>
        <dsp:cNvSpPr/>
      </dsp:nvSpPr>
      <dsp:spPr>
        <a:xfrm>
          <a:off x="2888528" y="2296695"/>
          <a:ext cx="1526661" cy="979213"/>
        </a:xfrm>
        <a:prstGeom prst="ellipse">
          <a:avLst/>
        </a:prstGeom>
        <a:solidFill>
          <a:schemeClr val="accent2">
            <a:hueOff val="3955365"/>
            <a:satOff val="-49020"/>
            <a:lumOff val="1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Collaborative robotics</a:t>
          </a:r>
        </a:p>
      </dsp:txBody>
      <dsp:txXfrm>
        <a:off x="3112102" y="2440097"/>
        <a:ext cx="1079513" cy="692409"/>
      </dsp:txXfrm>
    </dsp:sp>
    <dsp:sp modelId="{A967F23A-3F58-4877-8D05-F03965F979E1}">
      <dsp:nvSpPr>
        <dsp:cNvPr id="0" name=""/>
        <dsp:cNvSpPr/>
      </dsp:nvSpPr>
      <dsp:spPr>
        <a:xfrm rot="15215123">
          <a:off x="3106546" y="1565116"/>
          <a:ext cx="171352" cy="40893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3139512" y="1671557"/>
        <a:ext cx="119946" cy="245359"/>
      </dsp:txXfrm>
    </dsp:sp>
    <dsp:sp modelId="{B3B10E84-5792-4D51-BD19-2D04879935E7}">
      <dsp:nvSpPr>
        <dsp:cNvPr id="0" name=""/>
        <dsp:cNvSpPr/>
      </dsp:nvSpPr>
      <dsp:spPr>
        <a:xfrm>
          <a:off x="1684288" y="2385798"/>
          <a:ext cx="1432509" cy="1041894"/>
        </a:xfrm>
        <a:prstGeom prst="ellipse">
          <a:avLst/>
        </a:prstGeom>
        <a:solidFill>
          <a:schemeClr val="accent2">
            <a:hueOff val="5273820"/>
            <a:satOff val="-65360"/>
            <a:lumOff val="206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Algorithms </a:t>
          </a:r>
        </a:p>
      </dsp:txBody>
      <dsp:txXfrm>
        <a:off x="1894074" y="2538380"/>
        <a:ext cx="1012937" cy="736730"/>
      </dsp:txXfrm>
    </dsp:sp>
    <dsp:sp modelId="{472C658B-F34A-42BD-8E84-A3C4A46E1EEB}">
      <dsp:nvSpPr>
        <dsp:cNvPr id="0" name=""/>
        <dsp:cNvSpPr/>
      </dsp:nvSpPr>
      <dsp:spPr>
        <a:xfrm rot="18082421">
          <a:off x="2469349" y="1272738"/>
          <a:ext cx="133189" cy="40893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478926" y="1371581"/>
        <a:ext cx="93232" cy="245359"/>
      </dsp:txXfrm>
    </dsp:sp>
    <dsp:sp modelId="{C013F557-6FBE-4ED3-9029-C243890B004C}">
      <dsp:nvSpPr>
        <dsp:cNvPr id="0" name=""/>
        <dsp:cNvSpPr/>
      </dsp:nvSpPr>
      <dsp:spPr>
        <a:xfrm>
          <a:off x="808847" y="1826263"/>
          <a:ext cx="1380528" cy="1047505"/>
        </a:xfrm>
        <a:prstGeom prst="ellipse">
          <a:avLst/>
        </a:prstGeom>
        <a:solidFill>
          <a:schemeClr val="accent2">
            <a:hueOff val="6592274"/>
            <a:satOff val="-81700"/>
            <a:lumOff val="25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Big data</a:t>
          </a:r>
        </a:p>
      </dsp:txBody>
      <dsp:txXfrm>
        <a:off x="1011021" y="1979667"/>
        <a:ext cx="976180" cy="740697"/>
      </dsp:txXfrm>
    </dsp:sp>
    <dsp:sp modelId="{95A9D11F-B943-447F-AF84-4E7E835FB1EA}">
      <dsp:nvSpPr>
        <dsp:cNvPr id="0" name=""/>
        <dsp:cNvSpPr/>
      </dsp:nvSpPr>
      <dsp:spPr>
        <a:xfrm rot="4097722">
          <a:off x="2365049" y="2552804"/>
          <a:ext cx="87518" cy="272526"/>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73322" y="2595112"/>
        <a:ext cx="61263" cy="163516"/>
      </dsp:txXfrm>
    </dsp:sp>
    <dsp:sp modelId="{92011D74-620A-427F-BC3F-B347E609162D}">
      <dsp:nvSpPr>
        <dsp:cNvPr id="0" name=""/>
        <dsp:cNvSpPr/>
      </dsp:nvSpPr>
      <dsp:spPr>
        <a:xfrm>
          <a:off x="998578" y="884397"/>
          <a:ext cx="1413222" cy="1092852"/>
        </a:xfrm>
        <a:prstGeom prst="ellipse">
          <a:avLst/>
        </a:prstGeom>
        <a:solidFill>
          <a:schemeClr val="accent2">
            <a:hueOff val="7910729"/>
            <a:satOff val="-98040"/>
            <a:lumOff val="3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Digital </a:t>
          </a:r>
          <a:r>
            <a:rPr lang="en-US" sz="1300" kern="1200" dirty="0" err="1"/>
            <a:t>labour</a:t>
          </a:r>
          <a:r>
            <a:rPr lang="en-US" sz="1300" kern="1200" dirty="0"/>
            <a:t> platforms</a:t>
          </a:r>
        </a:p>
      </dsp:txBody>
      <dsp:txXfrm>
        <a:off x="1205540" y="1044441"/>
        <a:ext cx="999298" cy="772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1C161-6A36-463B-AFF1-12EB7AEA5A5D}">
      <dsp:nvSpPr>
        <dsp:cNvPr id="0" name=""/>
        <dsp:cNvSpPr/>
      </dsp:nvSpPr>
      <dsp:spPr>
        <a:xfrm>
          <a:off x="1447" y="458414"/>
          <a:ext cx="1786888" cy="1197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latin typeface="Arial" panose="020B0604020202020204" pitchFamily="34" charset="0"/>
              <a:ea typeface="SimSun" panose="02010600030101010101" pitchFamily="2" charset="-122"/>
              <a:cs typeface="Times New Roman" panose="02020603050405020304" pitchFamily="18" charset="0"/>
            </a:rPr>
            <a:t>Lack of transparency about how </a:t>
          </a:r>
          <a:r>
            <a:rPr lang="en-GB" sz="1400" kern="1200" err="1">
              <a:solidFill>
                <a:schemeClr val="bg1"/>
              </a:solidFill>
              <a:latin typeface="Arial" panose="020B0604020202020204" pitchFamily="34" charset="0"/>
              <a:ea typeface="SimSun" panose="02010600030101010101" pitchFamily="2" charset="-122"/>
              <a:cs typeface="Times New Roman" panose="02020603050405020304" pitchFamily="18" charset="0"/>
            </a:rPr>
            <a:t>AIWM</a:t>
          </a:r>
          <a:r>
            <a:rPr lang="en-GB" sz="1400" kern="1200">
              <a:solidFill>
                <a:schemeClr val="bg1"/>
              </a:solidFill>
              <a:latin typeface="Arial" panose="020B0604020202020204" pitchFamily="34" charset="0"/>
              <a:ea typeface="SimSun" panose="02010600030101010101" pitchFamily="2" charset="-122"/>
              <a:cs typeface="Times New Roman" panose="02020603050405020304" pitchFamily="18" charset="0"/>
            </a:rPr>
            <a:t> works and is used</a:t>
          </a:r>
          <a:endParaRPr lang="en-GB" sz="1400" kern="1200">
            <a:solidFill>
              <a:schemeClr val="bg1"/>
            </a:solidFill>
          </a:endParaRPr>
        </a:p>
      </dsp:txBody>
      <dsp:txXfrm>
        <a:off x="36521" y="493488"/>
        <a:ext cx="1716740" cy="1127364"/>
      </dsp:txXfrm>
    </dsp:sp>
    <dsp:sp modelId="{545C5C6A-5BFA-4B73-B7B4-24CF1D25AF9B}">
      <dsp:nvSpPr>
        <dsp:cNvPr id="0" name=""/>
        <dsp:cNvSpPr/>
      </dsp:nvSpPr>
      <dsp:spPr>
        <a:xfrm>
          <a:off x="1987921" y="809684"/>
          <a:ext cx="423121" cy="4949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987921" y="908678"/>
        <a:ext cx="296185" cy="296983"/>
      </dsp:txXfrm>
    </dsp:sp>
    <dsp:sp modelId="{73EBE4EC-A2EE-4693-9E61-8DB4CC80A5F4}">
      <dsp:nvSpPr>
        <dsp:cNvPr id="0" name=""/>
        <dsp:cNvSpPr/>
      </dsp:nvSpPr>
      <dsp:spPr>
        <a:xfrm>
          <a:off x="2586677" y="458414"/>
          <a:ext cx="1995854" cy="1197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Imbalance of power</a:t>
          </a:r>
        </a:p>
      </dsp:txBody>
      <dsp:txXfrm>
        <a:off x="2621751" y="493488"/>
        <a:ext cx="1925706" cy="1127364"/>
      </dsp:txXfrm>
    </dsp:sp>
    <dsp:sp modelId="{4FD0CCFA-7B09-459B-A190-B9706B684994}">
      <dsp:nvSpPr>
        <dsp:cNvPr id="0" name=""/>
        <dsp:cNvSpPr/>
      </dsp:nvSpPr>
      <dsp:spPr>
        <a:xfrm>
          <a:off x="4782117" y="809684"/>
          <a:ext cx="423121" cy="4949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782117" y="908678"/>
        <a:ext cx="296185" cy="296983"/>
      </dsp:txXfrm>
    </dsp:sp>
    <dsp:sp modelId="{55B0A345-CEC2-46A6-83BF-38D8885185EF}">
      <dsp:nvSpPr>
        <dsp:cNvPr id="0" name=""/>
        <dsp:cNvSpPr/>
      </dsp:nvSpPr>
      <dsp:spPr>
        <a:xfrm>
          <a:off x="5380873" y="458414"/>
          <a:ext cx="1995854" cy="1197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Worker participation hindered</a:t>
          </a:r>
        </a:p>
      </dsp:txBody>
      <dsp:txXfrm>
        <a:off x="5415947" y="493488"/>
        <a:ext cx="1925706" cy="1127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753B4-81BD-4BFC-BD97-61C2777A60C8}">
      <dsp:nvSpPr>
        <dsp:cNvPr id="0" name=""/>
        <dsp:cNvSpPr/>
      </dsp:nvSpPr>
      <dsp:spPr>
        <a:xfrm>
          <a:off x="2695" y="814389"/>
          <a:ext cx="1784393" cy="1178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latin typeface="Arial" panose="020B0604020202020204" pitchFamily="34" charset="0"/>
              <a:ea typeface="SimSun" panose="02010600030101010101" pitchFamily="2" charset="-122"/>
              <a:cs typeface="Times New Roman" panose="02020603050405020304" pitchFamily="18" charset="0"/>
            </a:rPr>
            <a:t>Workers are isolated from each other</a:t>
          </a:r>
          <a:endParaRPr lang="en-GB" sz="1400" kern="1200">
            <a:solidFill>
              <a:schemeClr val="bg1"/>
            </a:solidFill>
          </a:endParaRPr>
        </a:p>
      </dsp:txBody>
      <dsp:txXfrm>
        <a:off x="37211" y="848905"/>
        <a:ext cx="1715361" cy="1109428"/>
      </dsp:txXfrm>
    </dsp:sp>
    <dsp:sp modelId="{DAACD176-4677-4F91-B739-F414E4F64834}">
      <dsp:nvSpPr>
        <dsp:cNvPr id="0" name=""/>
        <dsp:cNvSpPr/>
      </dsp:nvSpPr>
      <dsp:spPr>
        <a:xfrm>
          <a:off x="1986674" y="1156134"/>
          <a:ext cx="423121" cy="4949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986674" y="1255128"/>
        <a:ext cx="296185" cy="296983"/>
      </dsp:txXfrm>
    </dsp:sp>
    <dsp:sp modelId="{72BADB8B-71EF-430F-B5BE-01839C866BDF}">
      <dsp:nvSpPr>
        <dsp:cNvPr id="0" name=""/>
        <dsp:cNvSpPr/>
      </dsp:nvSpPr>
      <dsp:spPr>
        <a:xfrm>
          <a:off x="2585430" y="804863"/>
          <a:ext cx="1995854" cy="1197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Prevents collective representation</a:t>
          </a:r>
        </a:p>
      </dsp:txBody>
      <dsp:txXfrm>
        <a:off x="2620504" y="839937"/>
        <a:ext cx="1925706" cy="1127364"/>
      </dsp:txXfrm>
    </dsp:sp>
    <dsp:sp modelId="{811EA7EC-2923-4AA3-8528-89881C54DDAB}">
      <dsp:nvSpPr>
        <dsp:cNvPr id="0" name=""/>
        <dsp:cNvSpPr/>
      </dsp:nvSpPr>
      <dsp:spPr>
        <a:xfrm>
          <a:off x="4780870" y="1156134"/>
          <a:ext cx="423121" cy="4949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780870" y="1255128"/>
        <a:ext cx="296185" cy="296983"/>
      </dsp:txXfrm>
    </dsp:sp>
    <dsp:sp modelId="{4553905A-3E73-4A3D-B9DE-F4865AAED54E}">
      <dsp:nvSpPr>
        <dsp:cNvPr id="0" name=""/>
        <dsp:cNvSpPr/>
      </dsp:nvSpPr>
      <dsp:spPr>
        <a:xfrm>
          <a:off x="5379626" y="804863"/>
          <a:ext cx="1995854" cy="1197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Prevents social dialogue</a:t>
          </a:r>
        </a:p>
      </dsp:txBody>
      <dsp:txXfrm>
        <a:off x="5414700" y="839937"/>
        <a:ext cx="1925706" cy="112736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7A729-4A56-4A55-9C95-BF91F7113025}" type="datetimeFigureOut">
              <a:rPr lang="en-GB" smtClean="0"/>
              <a:t>26/01/2026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D1725-20D8-470E-9E4C-7C859C871E69}" type="slidenum">
              <a:rPr lang="en-GB" smtClean="0"/>
              <a:t>‹#›</a:t>
            </a:fld>
            <a:endParaRPr lang="en-GB"/>
          </a:p>
        </p:txBody>
      </p:sp>
    </p:spTree>
    <p:extLst>
      <p:ext uri="{BB962C8B-B14F-4D97-AF65-F5344CB8AC3E}">
        <p14:creationId xmlns:p14="http://schemas.microsoft.com/office/powerpoint/2010/main" val="3581425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3DD4C7-C698-4A80-B76C-A9FD89019653}" type="slidenum">
              <a:rPr lang="en-GB" smtClean="0"/>
              <a:t>1</a:t>
            </a:fld>
            <a:endParaRPr lang="en-GB"/>
          </a:p>
        </p:txBody>
      </p:sp>
    </p:spTree>
    <p:extLst>
      <p:ext uri="{BB962C8B-B14F-4D97-AF65-F5344CB8AC3E}">
        <p14:creationId xmlns:p14="http://schemas.microsoft.com/office/powerpoint/2010/main" val="3789365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8D97F-FB8C-A516-EA6E-17548DD72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A35C5-F6EC-96CA-C0D8-7D4D6C55E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6D223-3576-5540-27BC-286DEB4A4E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effectLst/>
                <a:latin typeface="Aptos" panose="020B0004020202020204" pitchFamily="34" charset="0"/>
                <a:ea typeface="Aptos" panose="020B0004020202020204" pitchFamily="34" charset="0"/>
                <a:cs typeface="Aptos" panose="020B0004020202020204" pitchFamily="34" charset="0"/>
              </a:defRPr>
            </a:pPr>
            <a:r>
              <a:t>AIWM systems are improving demand prediction, shift scheduling, and task assignment based on worker capabilities, thus contributing to workers’ safety, health, and well-being. </a:t>
            </a:r>
          </a:p>
          <a:p>
            <a:pPr marL="0" marR="0" lvl="0" indent="0" algn="l" defTabSz="914400" rtl="0" eaLnBrk="1" fontAlgn="auto" latinLnBrk="0" hangingPunct="1">
              <a:lnSpc>
                <a:spcPct val="100000"/>
              </a:lnSpc>
              <a:spcBef>
                <a:spcPts val="0"/>
              </a:spcBef>
              <a:spcAft>
                <a:spcPts val="0"/>
              </a:spcAft>
              <a:buClrTx/>
              <a:buSzTx/>
              <a:buFontTx/>
              <a:buNone/>
              <a:tabLst/>
            </a:pPr>
            <a:endParaRPr sz="1800">
              <a:effectLst/>
              <a:latin typeface="Aptos" panose="020B0004020202020204" pitchFamily="34" charset="0"/>
              <a:ea typeface="Aptos" panose="020B0004020202020204" pitchFamily="34" charset="0"/>
              <a:cs typeface="Aptos" panose="020B0004020202020204" pitchFamily="34" charset="0"/>
            </a:endParaRPr>
          </a:p>
          <a:p>
            <a:pPr>
              <a:lnSpc>
                <a:spcPct val="116000"/>
              </a:lnSpc>
              <a:spcBef>
                <a:spcPts val="1200"/>
              </a:spcBef>
              <a:spcAft>
                <a:spcPts val="1200"/>
              </a:spcAft>
              <a:defRPr sz="1800">
                <a:effectLst/>
                <a:latin typeface="Aptos" panose="020B0004020202020204" pitchFamily="34" charset="0"/>
                <a:ea typeface="Aptos" panose="020B0004020202020204" pitchFamily="34" charset="0"/>
                <a:cs typeface="Aptos" panose="020B0004020202020204" pitchFamily="34" charset="0"/>
              </a:defRPr>
            </a:pPr>
            <a:r>
              <a:t>For example, an Italian company that produces parts for the automotive industry has implemented AIWM in production, maintenance, and logistics, enhancing productivity, reducing stress, and improving work-life balance. The AIWM system supports skilled operators to manage the process and adapt to changes using real-time data and automated task assignments.</a:t>
            </a:r>
          </a:p>
          <a:p>
            <a:pPr>
              <a:lnSpc>
                <a:spcPct val="116000"/>
              </a:lnSpc>
              <a:spcBef>
                <a:spcPts val="1200"/>
              </a:spcBef>
              <a:spcAft>
                <a:spcPts val="1200"/>
              </a:spcAft>
            </a:pPr>
            <a:endParaRPr sz="1800">
              <a:effectLst/>
              <a:latin typeface="Aptos" panose="020B0004020202020204" pitchFamily="34" charset="0"/>
              <a:ea typeface="MS Mincho" panose="02020609040205080304" pitchFamily="49" charset="-128"/>
              <a:cs typeface="Arial" panose="020B0604020202020204" pitchFamily="34" charset="0"/>
            </a:endParaRPr>
          </a:p>
          <a:p>
            <a:pPr>
              <a:defRPr sz="1800">
                <a:effectLst/>
                <a:latin typeface="Aptos" panose="020B0004020202020204" pitchFamily="34" charset="0"/>
                <a:ea typeface="Aptos" panose="020B0004020202020204" pitchFamily="34" charset="0"/>
                <a:cs typeface="Aptos" panose="020B0004020202020204" pitchFamily="34" charset="0"/>
              </a:defRPr>
            </a:pPr>
            <a:r>
              <a:t>A Belgian car manufacturer has optimised its assembly line with AIWM systems to address health and safety risks, especially in the final stages where parts are onto freshly painted car bodies. </a:t>
            </a:r>
          </a:p>
          <a:p>
            <a:pPr>
              <a:defRPr sz="1800">
                <a:effectLst/>
                <a:latin typeface="Aptos" panose="020B0004020202020204" pitchFamily="34" charset="0"/>
                <a:ea typeface="Aptos" panose="020B0004020202020204" pitchFamily="34" charset="0"/>
                <a:cs typeface="Aptos" panose="020B0004020202020204" pitchFamily="34" charset="0"/>
              </a:defRPr>
            </a:pPr>
            <a:r>
              <a:t>Extensive training and data monitoring ensure a balance between efficiency, job quality, and OSH considerations, benefiting operators and team leaders.</a:t>
            </a:r>
          </a:p>
          <a:p>
            <a:pPr marL="0" marR="0" lvl="0" indent="0" algn="l" defTabSz="914400" rtl="0" eaLnBrk="1" fontAlgn="auto" latinLnBrk="0" hangingPunct="1">
              <a:lnSpc>
                <a:spcPct val="100000"/>
              </a:lnSpc>
              <a:spcBef>
                <a:spcPts val="0"/>
              </a:spcBef>
              <a:spcAft>
                <a:spcPts val="0"/>
              </a:spcAft>
              <a:buClrTx/>
              <a:buSzTx/>
              <a:buFontTx/>
              <a:buNone/>
              <a:tabLst/>
            </a:pPr>
            <a:endParaRPr sz="180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800">
                <a:effectLst/>
                <a:latin typeface="Aptos" panose="020B0004020202020204" pitchFamily="34" charset="0"/>
                <a:ea typeface="Aptos" panose="020B0004020202020204" pitchFamily="34" charset="0"/>
                <a:cs typeface="Aptos" panose="020B0004020202020204" pitchFamily="34" charset="0"/>
              </a:defRPr>
            </a:pPr>
            <a:r>
              <a:t>These real-life cases confirm that worker participation, a sound OSH policy and OSH management system in place in the organisation, and transparency about data collection and use are key success factors to the safe and healthy use of AIWM systems.</a:t>
            </a:r>
            <a:endParaRPr sz="1800">
              <a:effectLst/>
              <a:latin typeface="Aptos" panose="020B0004020202020204" pitchFamily="34" charset="0"/>
              <a:ea typeface="MS Mincho" panose="02020609040205080304" pitchFamily="49" charset="-128"/>
              <a:cs typeface="Arial" panose="020B0604020202020204" pitchFamily="34" charset="0"/>
            </a:endParaRPr>
          </a:p>
          <a:p>
            <a:endParaRPr sz="1800">
              <a:effectLst/>
              <a:latin typeface="Aptos" panose="020B0004020202020204" pitchFamily="34" charset="0"/>
              <a:ea typeface="MS Mincho" panose="02020609040205080304" pitchFamily="49" charset="-128"/>
              <a:cs typeface="Arial" panose="020B0604020202020204" pitchFamily="34" charset="0"/>
            </a:endParaRPr>
          </a:p>
        </p:txBody>
      </p:sp>
      <p:sp>
        <p:nvSpPr>
          <p:cNvPr id="4" name="Slide Number Placeholder 3">
            <a:extLst>
              <a:ext uri="{FF2B5EF4-FFF2-40B4-BE49-F238E27FC236}">
                <a16:creationId xmlns:a16="http://schemas.microsoft.com/office/drawing/2014/main" id="{3CB1AE89-C069-3F5C-2042-07C72AE85CAE}"/>
              </a:ext>
            </a:extLst>
          </p:cNvPr>
          <p:cNvSpPr>
            <a:spLocks noGrp="1"/>
          </p:cNvSpPr>
          <p:nvPr>
            <p:ph type="sldNum" sz="quarter" idx="5"/>
          </p:nvPr>
        </p:nvSpPr>
        <p:spPr/>
        <p:txBody>
          <a:bodyPr/>
          <a:lstStyle/>
          <a:p>
            <a:fld id="{0E5D1725-20D8-470E-9E4C-7C859C871E69}" type="slidenum">
              <a:rPr lang="en-GB" smtClean="0"/>
              <a:t>11</a:t>
            </a:fld>
            <a:endParaRPr lang="en-GB"/>
          </a:p>
        </p:txBody>
      </p:sp>
    </p:spTree>
    <p:extLst>
      <p:ext uri="{BB962C8B-B14F-4D97-AF65-F5344CB8AC3E}">
        <p14:creationId xmlns:p14="http://schemas.microsoft.com/office/powerpoint/2010/main" val="3158852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E5D1725-20D8-470E-9E4C-7C859C871E69}" type="slidenum">
              <a:rPr lang="en-GB" smtClean="0"/>
              <a:t>12</a:t>
            </a:fld>
            <a:endParaRPr lang="en-GB"/>
          </a:p>
        </p:txBody>
      </p:sp>
    </p:spTree>
    <p:extLst>
      <p:ext uri="{BB962C8B-B14F-4D97-AF65-F5344CB8AC3E}">
        <p14:creationId xmlns:p14="http://schemas.microsoft.com/office/powerpoint/2010/main" val="3112641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5D1725-20D8-470E-9E4C-7C859C871E69}" type="slidenum">
              <a:rPr lang="en-GB" smtClean="0"/>
              <a:t>13</a:t>
            </a:fld>
            <a:endParaRPr lang="en-GB"/>
          </a:p>
        </p:txBody>
      </p:sp>
    </p:spTree>
    <p:extLst>
      <p:ext uri="{BB962C8B-B14F-4D97-AF65-F5344CB8AC3E}">
        <p14:creationId xmlns:p14="http://schemas.microsoft.com/office/powerpoint/2010/main" val="3167815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5D1725-20D8-470E-9E4C-7C859C871E69}" type="slidenum">
              <a:rPr lang="en-GB" smtClean="0"/>
              <a:t>14</a:t>
            </a:fld>
            <a:endParaRPr lang="en-GB"/>
          </a:p>
        </p:txBody>
      </p:sp>
    </p:spTree>
    <p:extLst>
      <p:ext uri="{BB962C8B-B14F-4D97-AF65-F5344CB8AC3E}">
        <p14:creationId xmlns:p14="http://schemas.microsoft.com/office/powerpoint/2010/main" val="1401984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80000"/>
              </a:lnSpc>
              <a:spcBef>
                <a:spcPts val="1000"/>
              </a:spcBef>
            </a:pPr>
            <a:endParaRPr lang="en-GB" sz="1200" b="0" dirty="0"/>
          </a:p>
          <a:p>
            <a:endParaRPr lang="en-GB" dirty="0"/>
          </a:p>
        </p:txBody>
      </p:sp>
      <p:sp>
        <p:nvSpPr>
          <p:cNvPr id="4" name="Slide Number Placeholder 3"/>
          <p:cNvSpPr>
            <a:spLocks noGrp="1"/>
          </p:cNvSpPr>
          <p:nvPr>
            <p:ph type="sldNum" sz="quarter" idx="5"/>
          </p:nvPr>
        </p:nvSpPr>
        <p:spPr/>
        <p:txBody>
          <a:bodyPr/>
          <a:lstStyle/>
          <a:p>
            <a:fld id="{0E5D1725-20D8-470E-9E4C-7C859C871E69}" type="slidenum">
              <a:rPr lang="en-GB" smtClean="0"/>
              <a:t>15</a:t>
            </a:fld>
            <a:endParaRPr lang="en-GB"/>
          </a:p>
        </p:txBody>
      </p:sp>
    </p:spTree>
    <p:extLst>
      <p:ext uri="{BB962C8B-B14F-4D97-AF65-F5344CB8AC3E}">
        <p14:creationId xmlns:p14="http://schemas.microsoft.com/office/powerpoint/2010/main" val="285527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A429A8-13B9-4F68-A0ED-507080D09EF9}" type="slidenum">
              <a:rPr lang="en-GB" smtClean="0"/>
              <a:t>17</a:t>
            </a:fld>
            <a:endParaRPr lang="en-GB"/>
          </a:p>
        </p:txBody>
      </p:sp>
    </p:spTree>
    <p:extLst>
      <p:ext uri="{BB962C8B-B14F-4D97-AF65-F5344CB8AC3E}">
        <p14:creationId xmlns:p14="http://schemas.microsoft.com/office/powerpoint/2010/main" val="974121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5D1725-20D8-470E-9E4C-7C859C871E69}" type="slidenum">
              <a:rPr lang="en-GB" smtClean="0"/>
              <a:t>18</a:t>
            </a:fld>
            <a:endParaRPr lang="en-GB"/>
          </a:p>
        </p:txBody>
      </p:sp>
    </p:spTree>
    <p:extLst>
      <p:ext uri="{BB962C8B-B14F-4D97-AF65-F5344CB8AC3E}">
        <p14:creationId xmlns:p14="http://schemas.microsoft.com/office/powerpoint/2010/main" val="68673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LA DIGITALIZZAZIONE STA TRASFORMANDO IL MONDO DEL LAVORO E RICHIEDE SOLUZIONI NUOVE E AGGIORNATE IN MATERIA DI SALUTE E SICUREZZA SUL LAVORO. </a:t>
            </a:r>
            <a:endParaRPr lang="en-GB" dirty="0"/>
          </a:p>
          <a:p>
            <a:r>
              <a:rPr lang="it-IT" dirty="0"/>
              <a:t>L'EMERGERE DI TECNOLOGIE QUALI L'INTELLIGENZA ARTIFICIALE, I BIG DATA, LA ROBOTICA COLLABORATIVA, L'INTERNET DELLE COSE, GLI ALGORITMI, LE PIATTAFORME DI LAVORO DIGITALI E, AL TEMPO STESSO, UN IMPORTANTE AUMENTO DELLA POPOLAZIONE CHE LAVORA A DISTANZA COMPORTA OPPORTUNITÀ PER  LAVORATORI E DATORI DI LAVORO, MA ANCHE NUOVE SFIDE E RISCHI PER LA SALUTE E SICUREZZA. </a:t>
            </a:r>
            <a:endParaRPr lang="en-GB" dirty="0"/>
          </a:p>
        </p:txBody>
      </p:sp>
      <p:sp>
        <p:nvSpPr>
          <p:cNvPr id="4" name="Slide Number Placeholder 3"/>
          <p:cNvSpPr>
            <a:spLocks noGrp="1"/>
          </p:cNvSpPr>
          <p:nvPr>
            <p:ph type="sldNum" sz="quarter" idx="10"/>
          </p:nvPr>
        </p:nvSpPr>
        <p:spPr/>
        <p:txBody>
          <a:bodyPr/>
          <a:lstStyle/>
          <a:p>
            <a:fld id="{F833C4CB-BE14-4280-AD17-7132132A2C34}" type="slidenum">
              <a:rPr lang="en-GB" smtClean="0"/>
              <a:t>2</a:t>
            </a:fld>
            <a:endParaRPr lang="en-GB"/>
          </a:p>
        </p:txBody>
      </p:sp>
    </p:spTree>
    <p:extLst>
      <p:ext uri="{BB962C8B-B14F-4D97-AF65-F5344CB8AC3E}">
        <p14:creationId xmlns:p14="http://schemas.microsoft.com/office/powerpoint/2010/main" val="2834220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E72D93-2D12-435D-9486-7BA10C06A215}" type="slidenum">
              <a:rPr lang="lt-LT" smtClean="0"/>
              <a:t>3</a:t>
            </a:fld>
            <a:endParaRPr lang="lt-LT"/>
          </a:p>
        </p:txBody>
      </p:sp>
    </p:spTree>
    <p:extLst>
      <p:ext uri="{BB962C8B-B14F-4D97-AF65-F5344CB8AC3E}">
        <p14:creationId xmlns:p14="http://schemas.microsoft.com/office/powerpoint/2010/main" val="2358009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70652" rtl="0" eaLnBrk="1" fontAlgn="auto" latinLnBrk="0" hangingPunct="1">
              <a:lnSpc>
                <a:spcPct val="100000"/>
              </a:lnSpc>
              <a:spcBef>
                <a:spcPts val="0"/>
              </a:spcBef>
              <a:spcAft>
                <a:spcPts val="0"/>
              </a:spcAft>
              <a:buClrTx/>
              <a:buSzTx/>
              <a:buFontTx/>
              <a:buNone/>
              <a:tabLst/>
              <a:defRPr/>
            </a:pP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55349F1-900B-4850-AD35-DCDA59EBF816}" type="slidenum">
              <a:rPr lang="en-GB" smtClean="0"/>
              <a:t>4</a:t>
            </a:fld>
            <a:endParaRPr lang="en-GB"/>
          </a:p>
        </p:txBody>
      </p:sp>
    </p:spTree>
    <p:extLst>
      <p:ext uri="{BB962C8B-B14F-4D97-AF65-F5344CB8AC3E}">
        <p14:creationId xmlns:p14="http://schemas.microsoft.com/office/powerpoint/2010/main" val="417570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Source: </a:t>
            </a:r>
            <a:r>
              <a:rPr lang="en-GB" dirty="0"/>
              <a:t>EU-OSHA, ‘OSH Pulse – Occupational safety and health in post-pandemic workplaces’, 2022 (</a:t>
            </a:r>
            <a:r>
              <a:rPr lang="en-GB" dirty="0">
                <a:hlinkClick r:id="rId3"/>
              </a:rPr>
              <a:t>https://osha.europa.eu/en/facts-and-figures/osh-pulse-occupational-safety-and-health-post-pandemic-workplaces</a:t>
            </a:r>
            <a:r>
              <a:rPr lang="en-GB" dirty="0"/>
              <a:t>).</a:t>
            </a:r>
            <a:endParaRPr lang="en-GB" dirty="0">
              <a:ea typeface="Calibri"/>
              <a:cs typeface="Calibri"/>
            </a:endParaRPr>
          </a:p>
          <a:p>
            <a:endParaRPr lang="en-GB" dirty="0"/>
          </a:p>
          <a:p>
            <a:r>
              <a:rPr lang="en-GB" dirty="0"/>
              <a:t>EU-OSHA commissioned the ‘Flash Eurobarometer – OSH Pulse’ survey with the aim of gaining insights into the state of occupational safety and health (OSH) in post-pandemic workplaces.</a:t>
            </a:r>
            <a:endParaRPr lang="en-GB" dirty="0">
              <a:ea typeface="Calibri"/>
              <a:cs typeface="Calibri"/>
            </a:endParaRPr>
          </a:p>
          <a:p>
            <a:r>
              <a:rPr lang="en-GB" dirty="0"/>
              <a:t>A representative sample of more than 27,000 employed workers were interviewed in April and May 2022 in all EU countries, plus Iceland and Norway. They were asked about the mental and physical health stresses they face and the importance of OSH measures in their workplace.</a:t>
            </a:r>
            <a:endParaRPr lang="en-GB" dirty="0">
              <a:ea typeface="Calibri"/>
              <a:cs typeface="Calibri"/>
            </a:endParaRPr>
          </a:p>
          <a:p>
            <a:r>
              <a:rPr lang="en-GB" dirty="0"/>
              <a:t>The survey also asked about the work-related use of digital technologies and its impact on workers’ wellbeing.</a:t>
            </a:r>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7E801-CCFE-6411-6F48-DB53D34C0E8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C9C9C38-FD43-3D2B-ECF6-DC75FA7C4A5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5D196D2-3A32-5358-A9ED-7285A5B9A816}"/>
              </a:ext>
            </a:extLst>
          </p:cNvPr>
          <p:cNvSpPr>
            <a:spLocks noGrp="1"/>
          </p:cNvSpPr>
          <p:nvPr>
            <p:ph type="body" idx="1"/>
          </p:nvPr>
        </p:nvSpPr>
        <p:spPr/>
        <p:txBody>
          <a:bodyPr/>
          <a:lstStyle/>
          <a:p>
            <a:r>
              <a:rPr lang="it-IT" dirty="0">
                <a:effectLst/>
              </a:rPr>
              <a:t>Source:</a:t>
            </a:r>
            <a:r>
              <a:rPr lang="it-IT" dirty="0"/>
              <a:t> </a:t>
            </a:r>
            <a:r>
              <a:rPr lang="en-GB" dirty="0"/>
              <a:t>EU-OSHA, ‘Third European Survey of Enterprises on New and Emerging Risks’ (ESENER 3), 2019. Available at: </a:t>
            </a:r>
            <a:r>
              <a:rPr lang="en-GB" u="sng" dirty="0"/>
              <a:t>https://osha.europa.eu/en/publications/home-based-teleworking-and-preventive-occupational-safety-and-health-measures-european-workplaces-evidence-esener-3</a:t>
            </a:r>
            <a:endParaRPr lang="en-GB" dirty="0"/>
          </a:p>
          <a:p>
            <a:endParaRPr lang="en-US" dirty="0"/>
          </a:p>
          <a:p>
            <a:r>
              <a:rPr lang="en-GB" dirty="0">
                <a:latin typeface="Arial"/>
                <a:ea typeface="SimSun"/>
                <a:cs typeface="Arial"/>
              </a:rPr>
              <a:t>Weighted data (weight: </a:t>
            </a:r>
            <a:r>
              <a:rPr lang="en-GB" dirty="0" err="1">
                <a:latin typeface="Arial"/>
                <a:ea typeface="SimSun"/>
                <a:cs typeface="Arial"/>
              </a:rPr>
              <a:t>estex</a:t>
            </a:r>
            <a:r>
              <a:rPr lang="en-GB" dirty="0">
                <a:latin typeface="Arial"/>
                <a:ea typeface="SimSun"/>
                <a:cs typeface="Arial"/>
              </a:rPr>
              <a:t>)</a:t>
            </a:r>
            <a:endParaRPr lang="el-GR" dirty="0">
              <a:latin typeface="Arial"/>
              <a:ea typeface="SimSun"/>
              <a:cs typeface="Arial"/>
            </a:endParaRPr>
          </a:p>
        </p:txBody>
      </p:sp>
      <p:sp>
        <p:nvSpPr>
          <p:cNvPr id="4" name="Θέση αριθμού διαφάνειας 3">
            <a:extLst>
              <a:ext uri="{FF2B5EF4-FFF2-40B4-BE49-F238E27FC236}">
                <a16:creationId xmlns:a16="http://schemas.microsoft.com/office/drawing/2014/main" id="{57A9A112-0EBA-00BB-8F5A-17DBDB53B8D9}"/>
              </a:ext>
            </a:extLst>
          </p:cNvPr>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393987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5349F1-900B-4850-AD35-DCDA59EBF816}" type="slidenum">
              <a:rPr lang="en-GB" smtClean="0"/>
              <a:t>8</a:t>
            </a:fld>
            <a:endParaRPr lang="en-GB"/>
          </a:p>
        </p:txBody>
      </p:sp>
    </p:spTree>
    <p:extLst>
      <p:ext uri="{BB962C8B-B14F-4D97-AF65-F5344CB8AC3E}">
        <p14:creationId xmlns:p14="http://schemas.microsoft.com/office/powerpoint/2010/main" val="303934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n-GB" dirty="0"/>
              <a:t>Source: EU-OSHA, ‘OSH Pulse – Occupational safety and health in post-pandemic workplaces’, 2022 (</a:t>
            </a:r>
            <a:r>
              <a:rPr lang="en-GB" dirty="0">
                <a:hlinkClick r:id="rId3"/>
              </a:rPr>
              <a:t>https://osha.europa.eu/en/facts-and-figures/osh-pulse-occupational-safety-and-health-post-pandemic-workplaces</a:t>
            </a:r>
            <a:r>
              <a:rPr lang="en-GB" dirty="0"/>
              <a:t>).</a:t>
            </a:r>
          </a:p>
          <a:p>
            <a:pPr>
              <a:defRPr/>
            </a:pPr>
            <a:endParaRPr lang="en-GB" dirty="0"/>
          </a:p>
          <a:p>
            <a:pPr>
              <a:defRPr/>
            </a:pPr>
            <a:r>
              <a:rPr lang="en-GB" dirty="0"/>
              <a:t>EU-OSHA commissioned the ‘Flash Eurobarometer – OSH Pulse’ survey with the aim of gaining insights into the state of occupational safety and health (OSH) in post-pandemic workplaces.</a:t>
            </a:r>
          </a:p>
          <a:p>
            <a:pPr>
              <a:defRPr/>
            </a:pPr>
            <a:r>
              <a:rPr lang="en-GB" dirty="0"/>
              <a:t>A representative sample of more than 27,000 employed workers were interviewed in April and May 2022 in all EU countries, plus Iceland and Norway. They were asked about the mental and physical health stresses they face and the importance of OSH measures in their workplace.</a:t>
            </a:r>
            <a:endParaRPr lang="en-US" dirty="0"/>
          </a:p>
          <a:p>
            <a:pPr>
              <a:defRPr/>
            </a:pPr>
            <a:r>
              <a:rPr lang="en-GB" dirty="0"/>
              <a:t>The survey also asked about the work-related use of digital technologies and its impact on workers’ wellbeing.</a:t>
            </a:r>
            <a:endParaRPr lang="en-US" dirty="0"/>
          </a:p>
          <a:p>
            <a:pPr>
              <a:defRPr/>
            </a:pPr>
            <a:endParaRPr lang="en-GB" dirty="0"/>
          </a:p>
          <a:p>
            <a:pPr defTabSz="905988">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endParaRPr lang="es-ES" sz="1800" dirty="0"/>
          </a:p>
        </p:txBody>
      </p:sp>
      <p:sp>
        <p:nvSpPr>
          <p:cNvPr id="4" name="Slide Number Placeholder 3"/>
          <p:cNvSpPr>
            <a:spLocks noGrp="1"/>
          </p:cNvSpPr>
          <p:nvPr>
            <p:ph type="sldNum" sz="quarter" idx="10"/>
          </p:nvPr>
        </p:nvSpPr>
        <p:spPr/>
        <p:txBody>
          <a:bodyPr/>
          <a:lstStyle/>
          <a:p>
            <a:fld id="{955349F1-900B-4850-AD35-DCDA59EBF816}" type="slidenum">
              <a:rPr lang="en-GB" smtClean="0"/>
              <a:t>10</a:t>
            </a:fld>
            <a:endParaRPr lang="en-GB"/>
          </a:p>
        </p:txBody>
      </p:sp>
    </p:spTree>
    <p:extLst>
      <p:ext uri="{BB962C8B-B14F-4D97-AF65-F5344CB8AC3E}">
        <p14:creationId xmlns:p14="http://schemas.microsoft.com/office/powerpoint/2010/main" val="1221254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eg"/><Relationship Id="rId7" Type="http://schemas.openxmlformats.org/officeDocument/2006/relationships/image" Target="file://localhost/Volumes/XRAID/Equipo%20Rojo/EU-OSHA/18-0115%20PPT%20templates%20update/PNG/PORTADA-RESEARCH.png" TargetMode="External"/><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9.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pic>
        <p:nvPicPr>
          <p:cNvPr id="7"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50000" y="4429594"/>
            <a:ext cx="863245" cy="244800"/>
          </a:xfrm>
          <a:prstGeom prst="rect">
            <a:avLst/>
          </a:prstGeom>
          <a:noFill/>
          <a:ln w="9525">
            <a:noFill/>
            <a:miter lim="800000"/>
            <a:headEnd/>
            <a:tailEnd/>
          </a:ln>
        </p:spPr>
      </p:pic>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a:t>Safety and health at work is everyone’s concern. It’s good for you. It’s good for business.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pic>
        <p:nvPicPr>
          <p:cNvPr id="17"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20" name="imagen-portada-EUOSHA-2013-16-9.png"/>
          <p:cNvPicPr>
            <a:picLocks noChangeAspect="1"/>
          </p:cNvPicPr>
          <p:nvPr/>
        </p:nvPicPr>
        <p:blipFill>
          <a:blip r:embed="rId6">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spTree>
    <p:extLst>
      <p:ext uri="{BB962C8B-B14F-4D97-AF65-F5344CB8AC3E}">
        <p14:creationId xmlns:p14="http://schemas.microsoft.com/office/powerpoint/2010/main" val="155441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a:p>
        </p:txBody>
      </p:sp>
    </p:spTree>
    <p:extLst>
      <p:ext uri="{BB962C8B-B14F-4D97-AF65-F5344CB8AC3E}">
        <p14:creationId xmlns:p14="http://schemas.microsoft.com/office/powerpoint/2010/main" val="4174997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99725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3955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pic>
        <p:nvPicPr>
          <p:cNvPr id="7"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50000" y="4429594"/>
            <a:ext cx="863245" cy="244800"/>
          </a:xfrm>
          <a:prstGeom prst="rect">
            <a:avLst/>
          </a:prstGeom>
          <a:noFill/>
          <a:ln w="9525">
            <a:noFill/>
            <a:miter lim="800000"/>
            <a:headEnd/>
            <a:tailEnd/>
          </a:ln>
        </p:spPr>
      </p:pic>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a:t>Safety and health at work is everyone’s concern. It’s good for you. It’s good for business.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pic>
        <p:nvPicPr>
          <p:cNvPr id="17"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20" name="imagen-portada-EUOSHA-2013-16-9.png"/>
          <p:cNvPicPr>
            <a:picLocks noChangeAspect="1"/>
          </p:cNvPicPr>
          <p:nvPr/>
        </p:nvPicPr>
        <p:blipFill>
          <a:blip r:embed="rId6">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3" name="Picture 2">
            <a:extLst>
              <a:ext uri="{FF2B5EF4-FFF2-40B4-BE49-F238E27FC236}">
                <a16:creationId xmlns:a16="http://schemas.microsoft.com/office/drawing/2014/main" id="{269BEED7-E7F7-3DDB-8053-55FB4F0EA07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241364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78347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a:t>Safety and health at work is everyone’s concern. It’s good for you. It’s good for business.</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4" name="PORTADA-RESEARCH.png" descr="/Volumes/XRAID/Equipo Rojo/EU-OSHA/18-0115 PPT templates update/PNG/PORTADA-RESEARCH.png">
            <a:extLst>
              <a:ext uri="{FF2B5EF4-FFF2-40B4-BE49-F238E27FC236}">
                <a16:creationId xmlns:a16="http://schemas.microsoft.com/office/drawing/2014/main" id="{77E6E926-DF81-56E4-7960-21EB62553B4B}"/>
              </a:ext>
            </a:extLst>
          </p:cNvPr>
          <p:cNvPicPr>
            <a:picLocks/>
          </p:cNvPicPr>
          <p:nvPr userDrawn="1"/>
        </p:nvPicPr>
        <p:blipFill>
          <a:blip r:embed="rId6" r:link="rId7" cstate="email">
            <a:extLst>
              <a:ext uri="{28A0092B-C50C-407E-A947-70E740481C1C}">
                <a14:useLocalDpi xmlns:a14="http://schemas.microsoft.com/office/drawing/2010/main"/>
              </a:ext>
            </a:extLst>
          </a:blip>
          <a:stretch>
            <a:fillRect/>
          </a:stretch>
        </p:blipFill>
        <p:spPr>
          <a:xfrm>
            <a:off x="-1588" y="0"/>
            <a:ext cx="9144000" cy="5144400"/>
          </a:xfrm>
          <a:prstGeom prst="rect">
            <a:avLst/>
          </a:prstGeom>
        </p:spPr>
      </p:pic>
      <p:pic>
        <p:nvPicPr>
          <p:cNvPr id="6" name="Bild 2" descr="111004_EU-OSHA_PPT_Corporate logo.png">
            <a:extLst>
              <a:ext uri="{FF2B5EF4-FFF2-40B4-BE49-F238E27FC236}">
                <a16:creationId xmlns:a16="http://schemas.microsoft.com/office/drawing/2014/main" id="{836BEDC8-6D76-A2A3-E73D-08BA66B75225}"/>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444501" y="4131469"/>
            <a:ext cx="959147" cy="542925"/>
          </a:xfrm>
          <a:prstGeom prst="rect">
            <a:avLst/>
          </a:prstGeom>
          <a:noFill/>
          <a:ln w="9525">
            <a:noFill/>
            <a:miter lim="800000"/>
            <a:headEnd/>
            <a:tailEnd/>
          </a:ln>
        </p:spPr>
      </p:pic>
      <p:pic>
        <p:nvPicPr>
          <p:cNvPr id="7" name="Bild 4" descr="111004_EU-OSHA_PPT_EU logo.png">
            <a:extLst>
              <a:ext uri="{FF2B5EF4-FFF2-40B4-BE49-F238E27FC236}">
                <a16:creationId xmlns:a16="http://schemas.microsoft.com/office/drawing/2014/main" id="{CA7C11B4-B0C3-A3D8-DB32-61891DDB3105}"/>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7723909" y="4431506"/>
            <a:ext cx="372491" cy="242888"/>
          </a:xfrm>
          <a:prstGeom prst="rect">
            <a:avLst/>
          </a:prstGeom>
          <a:noFill/>
          <a:ln w="9525">
            <a:noFill/>
            <a:miter lim="800000"/>
            <a:headEnd/>
            <a:tailEnd/>
          </a:ln>
        </p:spPr>
      </p:pic>
      <p:sp>
        <p:nvSpPr>
          <p:cNvPr id="8" name="Textplatzhalter 2">
            <a:extLst>
              <a:ext uri="{FF2B5EF4-FFF2-40B4-BE49-F238E27FC236}">
                <a16:creationId xmlns:a16="http://schemas.microsoft.com/office/drawing/2014/main" id="{0B366CF6-3CF0-FA94-1334-0FF7CBA53C07}"/>
              </a:ext>
            </a:extLst>
          </p:cNvPr>
          <p:cNvSpPr txBox="1">
            <a:spLocks/>
          </p:cNvSpPr>
          <p:nvPr userDrawn="1"/>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a:t>Safety and health at work is everyone’s concern. It’s good for you. It’s good for business.</a:t>
            </a:r>
          </a:p>
        </p:txBody>
      </p:sp>
    </p:spTree>
    <p:extLst>
      <p:ext uri="{BB962C8B-B14F-4D97-AF65-F5344CB8AC3E}">
        <p14:creationId xmlns:p14="http://schemas.microsoft.com/office/powerpoint/2010/main" val="2604731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en-IE">
                <a:solidFill>
                  <a:schemeClr val="tx2"/>
                </a:solidFill>
                <a:ea typeface="+mj-ea"/>
                <a:cs typeface="Trebuchet MS"/>
              </a:rPr>
              <a:t>@EU_OSHA</a:t>
            </a:r>
            <a:endParaRPr lang="en-GB"/>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en-IE">
                <a:solidFill>
                  <a:schemeClr val="tx2"/>
                </a:solidFill>
                <a:ea typeface="+mj-ea"/>
                <a:cs typeface="Trebuchet MS"/>
              </a:rPr>
              <a:t>@</a:t>
            </a:r>
            <a:r>
              <a:rPr lang="en-IE" err="1">
                <a:solidFill>
                  <a:schemeClr val="tx2"/>
                </a:solidFill>
                <a:ea typeface="+mj-ea"/>
                <a:cs typeface="Trebuchet MS"/>
              </a:rPr>
              <a:t>EuropeanAgencyforSafetyandHealthatWork</a:t>
            </a:r>
            <a:endParaRPr lang="en-GB"/>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en-IE">
                <a:solidFill>
                  <a:schemeClr val="tx2"/>
                </a:solidFill>
                <a:ea typeface="+mj-ea"/>
                <a:cs typeface="Trebuchet MS"/>
              </a:rPr>
              <a:t>@EU_OSHA</a:t>
            </a:r>
            <a:endParaRPr lang="en-GB"/>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en-US">
                <a:solidFill>
                  <a:schemeClr val="tx2"/>
                </a:solidFill>
                <a:ea typeface="+mj-ea"/>
                <a:cs typeface="Trebuchet MS"/>
              </a:rPr>
              <a:t>European Agency for Safety and Health at Work (EU-OSHA)</a:t>
            </a:r>
            <a:endParaRPr lang="en-GB"/>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en-IE">
                <a:solidFill>
                  <a:schemeClr val="tx2"/>
                </a:solidFill>
                <a:ea typeface="+mj-ea"/>
                <a:cs typeface="Trebuchet MS"/>
              </a:rPr>
              <a:t>EU_OSHA</a:t>
            </a:r>
            <a:endParaRPr lang="en-GB"/>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en-IE" sz="2400" b="1">
                <a:solidFill>
                  <a:schemeClr val="tx2"/>
                </a:solidFill>
                <a:ea typeface="+mj-ea"/>
              </a:rPr>
              <a:t>THANK YOU!</a:t>
            </a:r>
            <a:endParaRPr lang="en-GB" sz="2400" b="1"/>
          </a:p>
        </p:txBody>
      </p:sp>
    </p:spTree>
    <p:extLst>
      <p:ext uri="{BB962C8B-B14F-4D97-AF65-F5344CB8AC3E}">
        <p14:creationId xmlns:p14="http://schemas.microsoft.com/office/powerpoint/2010/main" val="878625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33138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26561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3441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98896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89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48640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a:p>
        </p:txBody>
      </p:sp>
    </p:spTree>
    <p:extLst>
      <p:ext uri="{BB962C8B-B14F-4D97-AF65-F5344CB8AC3E}">
        <p14:creationId xmlns:p14="http://schemas.microsoft.com/office/powerpoint/2010/main" val="36201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68255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14031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a:t>Safety and health at work is everyone’s concern. It’s good for you. It’s good for business.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pic>
        <p:nvPicPr>
          <p:cNvPr id="17" name="Bild 4" descr="111004_EU-OSHA_PPT_EU logo.png"/>
          <p:cNvPicPr>
            <a:picLocks noChangeAspect="1"/>
          </p:cNvPicPr>
          <p:nvPr/>
        </p:nvPicPr>
        <p:blipFill>
          <a:blip r:embed="rId3"/>
          <a:srcRect/>
          <a:stretch>
            <a:fillRect/>
          </a:stretch>
        </p:blipFill>
        <p:spPr bwMode="auto">
          <a:xfrm>
            <a:off x="4341457" y="4432842"/>
            <a:ext cx="461083" cy="30360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8244408" y="0"/>
            <a:ext cx="936104" cy="5143500"/>
          </a:xfrm>
          <a:prstGeom prst="rect">
            <a:avLst/>
          </a:prstGeom>
        </p:spPr>
      </p:pic>
      <p:pic>
        <p:nvPicPr>
          <p:cNvPr id="16" name="Picture 15">
            <a:extLst>
              <a:ext uri="{FF2B5EF4-FFF2-40B4-BE49-F238E27FC236}">
                <a16:creationId xmlns:a16="http://schemas.microsoft.com/office/drawing/2014/main" id="{5A978CC8-6FBE-4675-9992-5A4A8F4C0FA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22292" y="4401676"/>
            <a:ext cx="1309231" cy="334773"/>
          </a:xfrm>
          <a:prstGeom prst="rect">
            <a:avLst/>
          </a:prstGeom>
        </p:spPr>
      </p:pic>
      <p:pic>
        <p:nvPicPr>
          <p:cNvPr id="22" name="Picture 21" descr="A logo of a healthy workplace&#10;&#10;Description automatically generated">
            <a:extLst>
              <a:ext uri="{FF2B5EF4-FFF2-40B4-BE49-F238E27FC236}">
                <a16:creationId xmlns:a16="http://schemas.microsoft.com/office/drawing/2014/main" id="{A08762B3-CC22-4E73-89FA-5D72EF019F5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37166" y="4266054"/>
            <a:ext cx="500262" cy="470395"/>
          </a:xfrm>
          <a:prstGeom prst="rect">
            <a:avLst/>
          </a:prstGeom>
        </p:spPr>
      </p:pic>
    </p:spTree>
    <p:extLst>
      <p:ext uri="{BB962C8B-B14F-4D97-AF65-F5344CB8AC3E}">
        <p14:creationId xmlns:p14="http://schemas.microsoft.com/office/powerpoint/2010/main" val="1351933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90747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a:t>Safety and health at work is everyone’s concern. It’s good for you. It’s good for business.</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2548664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en-IE">
                <a:solidFill>
                  <a:schemeClr val="tx2"/>
                </a:solidFill>
                <a:ea typeface="+mj-ea"/>
                <a:cs typeface="Trebuchet MS"/>
              </a:rPr>
              <a:t>@EU_OSHA</a:t>
            </a:r>
            <a:endParaRPr lang="en-GB"/>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en-IE">
                <a:solidFill>
                  <a:schemeClr val="tx2"/>
                </a:solidFill>
                <a:ea typeface="+mj-ea"/>
                <a:cs typeface="Trebuchet MS"/>
              </a:rPr>
              <a:t>@</a:t>
            </a:r>
            <a:r>
              <a:rPr lang="en-IE" err="1">
                <a:solidFill>
                  <a:schemeClr val="tx2"/>
                </a:solidFill>
                <a:ea typeface="+mj-ea"/>
                <a:cs typeface="Trebuchet MS"/>
              </a:rPr>
              <a:t>EuropeanAgencyforSafetyandHealthatWork</a:t>
            </a:r>
            <a:endParaRPr lang="en-GB"/>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en-IE">
                <a:solidFill>
                  <a:schemeClr val="tx2"/>
                </a:solidFill>
                <a:ea typeface="+mj-ea"/>
                <a:cs typeface="Trebuchet MS"/>
              </a:rPr>
              <a:t>@EU_OSHA</a:t>
            </a:r>
            <a:endParaRPr lang="en-GB"/>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en-US">
                <a:solidFill>
                  <a:schemeClr val="tx2"/>
                </a:solidFill>
                <a:ea typeface="+mj-ea"/>
                <a:cs typeface="Trebuchet MS"/>
              </a:rPr>
              <a:t>European Agency for Safety and Health at Work (EU-OSHA)</a:t>
            </a:r>
            <a:endParaRPr lang="en-GB"/>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en-IE">
                <a:solidFill>
                  <a:schemeClr val="tx2"/>
                </a:solidFill>
                <a:ea typeface="+mj-ea"/>
                <a:cs typeface="Trebuchet MS"/>
              </a:rPr>
              <a:t>EU_OSHA</a:t>
            </a:r>
            <a:endParaRPr lang="en-GB"/>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en-IE" sz="2400" b="1">
                <a:solidFill>
                  <a:schemeClr val="tx2"/>
                </a:solidFill>
                <a:ea typeface="+mj-ea"/>
              </a:rPr>
              <a:t>THANK YOU!</a:t>
            </a:r>
            <a:endParaRPr lang="en-GB" sz="2400" b="1"/>
          </a:p>
        </p:txBody>
      </p:sp>
    </p:spTree>
    <p:extLst>
      <p:ext uri="{BB962C8B-B14F-4D97-AF65-F5344CB8AC3E}">
        <p14:creationId xmlns:p14="http://schemas.microsoft.com/office/powerpoint/2010/main" val="4104941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0047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a:t>Safety and health at work is everyone’s concern. It’s good for you. It’s good for business.</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spTree>
    <p:extLst>
      <p:ext uri="{BB962C8B-B14F-4D97-AF65-F5344CB8AC3E}">
        <p14:creationId xmlns:p14="http://schemas.microsoft.com/office/powerpoint/2010/main" val="342334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3954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180268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966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3167445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a:p>
        </p:txBody>
      </p:sp>
    </p:spTree>
    <p:extLst>
      <p:ext uri="{BB962C8B-B14F-4D97-AF65-F5344CB8AC3E}">
        <p14:creationId xmlns:p14="http://schemas.microsoft.com/office/powerpoint/2010/main" val="3005730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06497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74803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712789" y="1314450"/>
            <a:ext cx="7177087" cy="30861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1884CB6-7458-49DC-B060-B44123621A94}" type="slidenum">
              <a:rPr lang="en-GB" altLang="en-US"/>
              <a:pPr>
                <a:defRPr/>
              </a:pPr>
              <a:t>‹#›</a:t>
            </a:fld>
            <a:endParaRPr lang="en-GB" altLang="en-US"/>
          </a:p>
        </p:txBody>
      </p:sp>
    </p:spTree>
    <p:extLst>
      <p:ext uri="{BB962C8B-B14F-4D97-AF65-F5344CB8AC3E}">
        <p14:creationId xmlns:p14="http://schemas.microsoft.com/office/powerpoint/2010/main" val="43959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userDrawn="1"/>
        </p:nvSpPr>
        <p:spPr>
          <a:xfrm>
            <a:off x="1788820" y="1172240"/>
            <a:ext cx="3960440" cy="369332"/>
          </a:xfrm>
          <a:prstGeom prst="rect">
            <a:avLst/>
          </a:prstGeom>
          <a:noFill/>
        </p:spPr>
        <p:txBody>
          <a:bodyPr wrap="square" rtlCol="0">
            <a:spAutoFit/>
          </a:bodyPr>
          <a:lstStyle/>
          <a:p>
            <a:r>
              <a:rPr lang="en-IE">
                <a:solidFill>
                  <a:schemeClr val="tx2"/>
                </a:solidFill>
                <a:ea typeface="+mj-ea"/>
                <a:cs typeface="Trebuchet MS"/>
              </a:rPr>
              <a:t>@EU_OSHA</a:t>
            </a:r>
            <a:endParaRPr lang="en-GB"/>
          </a:p>
        </p:txBody>
      </p:sp>
      <p:sp>
        <p:nvSpPr>
          <p:cNvPr id="5" name="TextBox 4">
            <a:extLst>
              <a:ext uri="{FF2B5EF4-FFF2-40B4-BE49-F238E27FC236}">
                <a16:creationId xmlns:a16="http://schemas.microsoft.com/office/drawing/2014/main" id="{4EEE7BA3-4942-449E-A769-C5E46CB57CAC}"/>
              </a:ext>
            </a:extLst>
          </p:cNvPr>
          <p:cNvSpPr txBox="1"/>
          <p:nvPr userDrawn="1"/>
        </p:nvSpPr>
        <p:spPr>
          <a:xfrm>
            <a:off x="1788820" y="1779662"/>
            <a:ext cx="4968552" cy="369332"/>
          </a:xfrm>
          <a:prstGeom prst="rect">
            <a:avLst/>
          </a:prstGeom>
          <a:noFill/>
        </p:spPr>
        <p:txBody>
          <a:bodyPr wrap="square" rtlCol="0">
            <a:spAutoFit/>
          </a:bodyPr>
          <a:lstStyle/>
          <a:p>
            <a:r>
              <a:rPr lang="en-IE">
                <a:solidFill>
                  <a:schemeClr val="tx2"/>
                </a:solidFill>
                <a:ea typeface="+mj-ea"/>
                <a:cs typeface="Trebuchet MS"/>
              </a:rPr>
              <a:t>@</a:t>
            </a:r>
            <a:r>
              <a:rPr lang="en-IE" err="1">
                <a:solidFill>
                  <a:schemeClr val="tx2"/>
                </a:solidFill>
                <a:ea typeface="+mj-ea"/>
                <a:cs typeface="Trebuchet MS"/>
              </a:rPr>
              <a:t>EuropeanAgencyforSafetyandHealthatWork</a:t>
            </a:r>
            <a:endParaRPr lang="en-GB"/>
          </a:p>
        </p:txBody>
      </p:sp>
      <p:sp>
        <p:nvSpPr>
          <p:cNvPr id="6" name="TextBox 5">
            <a:extLst>
              <a:ext uri="{FF2B5EF4-FFF2-40B4-BE49-F238E27FC236}">
                <a16:creationId xmlns:a16="http://schemas.microsoft.com/office/drawing/2014/main" id="{856C2E16-3193-429C-97E6-9287EAAEC892}"/>
              </a:ext>
            </a:extLst>
          </p:cNvPr>
          <p:cNvSpPr txBox="1"/>
          <p:nvPr userDrawn="1"/>
        </p:nvSpPr>
        <p:spPr>
          <a:xfrm>
            <a:off x="1787638" y="2387084"/>
            <a:ext cx="3960440" cy="369332"/>
          </a:xfrm>
          <a:prstGeom prst="rect">
            <a:avLst/>
          </a:prstGeom>
          <a:noFill/>
        </p:spPr>
        <p:txBody>
          <a:bodyPr wrap="square" rtlCol="0">
            <a:spAutoFit/>
          </a:bodyPr>
          <a:lstStyle/>
          <a:p>
            <a:r>
              <a:rPr lang="en-IE">
                <a:solidFill>
                  <a:schemeClr val="tx2"/>
                </a:solidFill>
                <a:ea typeface="+mj-ea"/>
                <a:cs typeface="Trebuchet MS"/>
              </a:rPr>
              <a:t>@EU_OSHA</a:t>
            </a:r>
            <a:endParaRPr lang="en-GB"/>
          </a:p>
        </p:txBody>
      </p:sp>
      <p:sp>
        <p:nvSpPr>
          <p:cNvPr id="7" name="TextBox 6">
            <a:extLst>
              <a:ext uri="{FF2B5EF4-FFF2-40B4-BE49-F238E27FC236}">
                <a16:creationId xmlns:a16="http://schemas.microsoft.com/office/drawing/2014/main" id="{BC0C074C-8E17-42BC-9A7F-290AB4ED31D1}"/>
              </a:ext>
            </a:extLst>
          </p:cNvPr>
          <p:cNvSpPr txBox="1"/>
          <p:nvPr userDrawn="1"/>
        </p:nvSpPr>
        <p:spPr>
          <a:xfrm>
            <a:off x="1787638" y="2973204"/>
            <a:ext cx="6456770" cy="369332"/>
          </a:xfrm>
          <a:prstGeom prst="rect">
            <a:avLst/>
          </a:prstGeom>
          <a:noFill/>
        </p:spPr>
        <p:txBody>
          <a:bodyPr wrap="square" rtlCol="0">
            <a:spAutoFit/>
          </a:bodyPr>
          <a:lstStyle/>
          <a:p>
            <a:r>
              <a:rPr lang="en-US">
                <a:solidFill>
                  <a:schemeClr val="tx2"/>
                </a:solidFill>
                <a:ea typeface="+mj-ea"/>
                <a:cs typeface="Trebuchet MS"/>
              </a:rPr>
              <a:t>European Agency for Safety and Health at Work (EU-OSHA)</a:t>
            </a:r>
            <a:endParaRPr lang="en-GB"/>
          </a:p>
        </p:txBody>
      </p:sp>
      <p:sp>
        <p:nvSpPr>
          <p:cNvPr id="8" name="TextBox 7">
            <a:extLst>
              <a:ext uri="{FF2B5EF4-FFF2-40B4-BE49-F238E27FC236}">
                <a16:creationId xmlns:a16="http://schemas.microsoft.com/office/drawing/2014/main" id="{6F3D01AA-BE98-440A-BCBA-0FAA32F7ABB8}"/>
              </a:ext>
            </a:extLst>
          </p:cNvPr>
          <p:cNvSpPr txBox="1"/>
          <p:nvPr userDrawn="1"/>
        </p:nvSpPr>
        <p:spPr>
          <a:xfrm>
            <a:off x="1787638" y="3601928"/>
            <a:ext cx="3960440" cy="369332"/>
          </a:xfrm>
          <a:prstGeom prst="rect">
            <a:avLst/>
          </a:prstGeom>
          <a:noFill/>
        </p:spPr>
        <p:txBody>
          <a:bodyPr wrap="square" rtlCol="0">
            <a:spAutoFit/>
          </a:bodyPr>
          <a:lstStyle/>
          <a:p>
            <a:r>
              <a:rPr lang="en-IE">
                <a:solidFill>
                  <a:schemeClr val="tx2"/>
                </a:solidFill>
                <a:ea typeface="+mj-ea"/>
                <a:cs typeface="Trebuchet MS"/>
              </a:rPr>
              <a:t>EU_OSHA</a:t>
            </a:r>
            <a:endParaRPr lang="en-GB"/>
          </a:p>
        </p:txBody>
      </p:sp>
      <p:sp>
        <p:nvSpPr>
          <p:cNvPr id="9" name="TextBox 8">
            <a:extLst>
              <a:ext uri="{FF2B5EF4-FFF2-40B4-BE49-F238E27FC236}">
                <a16:creationId xmlns:a16="http://schemas.microsoft.com/office/drawing/2014/main" id="{E2737896-FBC1-4C16-A372-EE1A905603DB}"/>
              </a:ext>
            </a:extLst>
          </p:cNvPr>
          <p:cNvSpPr txBox="1"/>
          <p:nvPr userDrawn="1"/>
        </p:nvSpPr>
        <p:spPr>
          <a:xfrm>
            <a:off x="450001" y="85378"/>
            <a:ext cx="3960440" cy="461665"/>
          </a:xfrm>
          <a:prstGeom prst="rect">
            <a:avLst/>
          </a:prstGeom>
          <a:noFill/>
        </p:spPr>
        <p:txBody>
          <a:bodyPr wrap="square" rtlCol="0">
            <a:spAutoFit/>
          </a:bodyPr>
          <a:lstStyle/>
          <a:p>
            <a:r>
              <a:rPr lang="en-IE" sz="2400" b="1">
                <a:solidFill>
                  <a:schemeClr val="tx2"/>
                </a:solidFill>
                <a:ea typeface="+mj-ea"/>
              </a:rPr>
              <a:t>THANK YOU!</a:t>
            </a:r>
            <a:endParaRPr lang="en-GB" sz="2400" b="1"/>
          </a:p>
        </p:txBody>
      </p:sp>
    </p:spTree>
    <p:extLst>
      <p:ext uri="{BB962C8B-B14F-4D97-AF65-F5344CB8AC3E}">
        <p14:creationId xmlns:p14="http://schemas.microsoft.com/office/powerpoint/2010/main" val="3250965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6350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192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42796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5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98097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5.jpeg"/><Relationship Id="rId2" Type="http://schemas.openxmlformats.org/officeDocument/2006/relationships/slideLayout" Target="../slideLayouts/slideLayout26.xml"/><Relationship Id="rId16" Type="http://schemas.openxmlformats.org/officeDocument/2006/relationships/image" Target="../media/image1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Bild 3" descr="111004_EU-OSHA_PPT_Corporate logo_inner slide.png"/>
          <p:cNvPicPr>
            <a:picLocks noChangeAspect="1"/>
          </p:cNvPicPr>
          <p:nvPr/>
        </p:nvPicPr>
        <p:blipFill>
          <a:blip r:embed="rId15" cstate="print"/>
          <a:srcRect/>
          <a:stretch>
            <a:fillRect/>
          </a:stretch>
        </p:blipFill>
        <p:spPr bwMode="auto">
          <a:xfrm>
            <a:off x="442913" y="4705350"/>
            <a:ext cx="744711" cy="233363"/>
          </a:xfrm>
          <a:prstGeom prst="rect">
            <a:avLst/>
          </a:prstGeom>
          <a:noFill/>
          <a:ln w="9525">
            <a:noFill/>
            <a:miter lim="800000"/>
            <a:headEnd/>
            <a:tailEnd/>
          </a:ln>
        </p:spPr>
      </p:pic>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2" name="Bild 5" descr="111004_EU-OSHA_PPT_HW logo.png"/>
          <p:cNvPicPr>
            <a:picLocks noChangeAspect="1"/>
          </p:cNvPicPr>
          <p:nvPr/>
        </p:nvPicPr>
        <p:blipFill>
          <a:blip r:embed="rId16"/>
          <a:srcRect/>
          <a:stretch>
            <a:fillRect/>
          </a:stretch>
        </p:blipFill>
        <p:spPr bwMode="auto">
          <a:xfrm>
            <a:off x="7432676" y="4522144"/>
            <a:ext cx="577199" cy="475059"/>
          </a:xfrm>
          <a:prstGeom prst="rect">
            <a:avLst/>
          </a:prstGeom>
          <a:noFill/>
          <a:ln w="9525">
            <a:noFill/>
            <a:miter lim="800000"/>
            <a:headEnd/>
            <a:tailEnd/>
          </a:ln>
        </p:spPr>
      </p:pic>
    </p:spTree>
    <p:extLst>
      <p:ext uri="{BB962C8B-B14F-4D97-AF65-F5344CB8AC3E}">
        <p14:creationId xmlns:p14="http://schemas.microsoft.com/office/powerpoint/2010/main" val="11722851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65"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Bild 3" descr="111004_EU-OSHA_PPT_Corporate logo_inner slide.png"/>
          <p:cNvPicPr>
            <a:picLocks noChangeAspect="1"/>
          </p:cNvPicPr>
          <p:nvPr/>
        </p:nvPicPr>
        <p:blipFill>
          <a:blip r:embed="rId15" cstate="print"/>
          <a:srcRect/>
          <a:stretch>
            <a:fillRect/>
          </a:stretch>
        </p:blipFill>
        <p:spPr bwMode="auto">
          <a:xfrm>
            <a:off x="442913" y="4705350"/>
            <a:ext cx="744711" cy="233363"/>
          </a:xfrm>
          <a:prstGeom prst="rect">
            <a:avLst/>
          </a:prstGeom>
          <a:noFill/>
          <a:ln w="9525">
            <a:noFill/>
            <a:miter lim="800000"/>
            <a:headEnd/>
            <a:tailEnd/>
          </a:ln>
        </p:spPr>
      </p:pic>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2" name="Bild 5" descr="111004_EU-OSHA_PPT_HW logo.png"/>
          <p:cNvPicPr>
            <a:picLocks noChangeAspect="1"/>
          </p:cNvPicPr>
          <p:nvPr/>
        </p:nvPicPr>
        <p:blipFill>
          <a:blip r:embed="rId16"/>
          <a:srcRect/>
          <a:stretch>
            <a:fillRect/>
          </a:stretch>
        </p:blipFill>
        <p:spPr bwMode="auto">
          <a:xfrm>
            <a:off x="7432676" y="4522144"/>
            <a:ext cx="577199" cy="475059"/>
          </a:xfrm>
          <a:prstGeom prst="rect">
            <a:avLst/>
          </a:prstGeom>
          <a:noFill/>
          <a:ln w="9525">
            <a:noFill/>
            <a:miter lim="800000"/>
            <a:headEnd/>
            <a:tailEnd/>
          </a:ln>
        </p:spPr>
      </p:pic>
    </p:spTree>
    <p:extLst>
      <p:ext uri="{BB962C8B-B14F-4D97-AF65-F5344CB8AC3E}">
        <p14:creationId xmlns:p14="http://schemas.microsoft.com/office/powerpoint/2010/main" val="299027775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2" name="Picture 11">
            <a:extLst>
              <a:ext uri="{FF2B5EF4-FFF2-40B4-BE49-F238E27FC236}">
                <a16:creationId xmlns:a16="http://schemas.microsoft.com/office/drawing/2014/main" id="{C33CB122-1862-475F-9E6B-3D6C138A35C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50001" y="4692976"/>
            <a:ext cx="1320434" cy="337637"/>
          </a:xfrm>
          <a:prstGeom prst="rect">
            <a:avLst/>
          </a:prstGeom>
        </p:spPr>
      </p:pic>
      <p:pic>
        <p:nvPicPr>
          <p:cNvPr id="14" name="Picture 13" descr="A logo of a healthy workplace&#10;&#10;Description automatically generated">
            <a:extLst>
              <a:ext uri="{FF2B5EF4-FFF2-40B4-BE49-F238E27FC236}">
                <a16:creationId xmlns:a16="http://schemas.microsoft.com/office/drawing/2014/main" id="{FC83ACC5-4602-45A2-A9D3-ED9C5F84D01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06687" y="4590340"/>
            <a:ext cx="468227" cy="440274"/>
          </a:xfrm>
          <a:prstGeom prst="rect">
            <a:avLst/>
          </a:prstGeom>
        </p:spPr>
      </p:pic>
    </p:spTree>
    <p:extLst>
      <p:ext uri="{BB962C8B-B14F-4D97-AF65-F5344CB8AC3E}">
        <p14:creationId xmlns:p14="http://schemas.microsoft.com/office/powerpoint/2010/main" val="420420248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hyperlink" Target="https://healthy-workplaces.osha.europa.eu/en" TargetMode="External"/><Relationship Id="rId5" Type="http://schemas.openxmlformats.org/officeDocument/2006/relationships/hyperlink" Target="https://osha.europa.eu/en/publications-priority-area/ai-and-worker-management" TargetMode="Externa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62262" y="3507854"/>
            <a:ext cx="8544232" cy="696600"/>
          </a:xfrm>
        </p:spPr>
        <p:txBody>
          <a:bodyPr vert="horz" lIns="0" tIns="0" rIns="0" bIns="0" rtlCol="0" anchor="t" anchorCtr="0">
            <a:noAutofit/>
          </a:bodyPr>
          <a:lstStyle/>
          <a:p>
            <a:pPr>
              <a:spcBef>
                <a:spcPts val="450"/>
              </a:spcBef>
              <a:buClr>
                <a:schemeClr val="tx2"/>
              </a:buClr>
              <a:buFont typeface="Wingdings" pitchFamily="2" charset="2"/>
            </a:pPr>
            <a:br>
              <a:rPr lang="en-GB" sz="1800">
                <a:solidFill>
                  <a:srgbClr val="899E00"/>
                </a:solidFill>
                <a:latin typeface="+mn-lt"/>
                <a:ea typeface="+mn-ea"/>
                <a:cs typeface="+mn-cs"/>
              </a:rPr>
            </a:br>
            <a:endParaRPr lang="en-GB" sz="1800">
              <a:solidFill>
                <a:srgbClr val="899E00"/>
              </a:solidFill>
              <a:latin typeface="+mn-lt"/>
              <a:ea typeface="+mn-ea"/>
              <a:cs typeface="+mn-cs"/>
            </a:endParaRPr>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62262" y="2806664"/>
            <a:ext cx="8810355" cy="506406"/>
          </a:xfrm>
        </p:spPr>
        <p:txBody>
          <a:bodyPr vert="horz" lIns="0" tIns="0" rIns="0" bIns="0" rtlCol="0" anchor="t" anchorCtr="0">
            <a:noAutofit/>
          </a:bodyPr>
          <a:lstStyle/>
          <a:p>
            <a:pPr>
              <a:spcBef>
                <a:spcPct val="0"/>
              </a:spcBef>
            </a:pPr>
            <a:r>
              <a:rPr lang="en-US" sz="2000" dirty="0">
                <a:ea typeface="+mj-ea"/>
              </a:rPr>
              <a:t>Algorithms are reshaping the art of managing workers: what are the implications for occupational safety and health?</a:t>
            </a:r>
            <a:endParaRPr lang="en-GB" sz="2000" dirty="0">
              <a:ea typeface="+mj-ea"/>
            </a:endParaRPr>
          </a:p>
        </p:txBody>
      </p:sp>
      <p:sp>
        <p:nvSpPr>
          <p:cNvPr id="7" name="TextBox 6">
            <a:extLst>
              <a:ext uri="{FF2B5EF4-FFF2-40B4-BE49-F238E27FC236}">
                <a16:creationId xmlns:a16="http://schemas.microsoft.com/office/drawing/2014/main" id="{AB798FA4-05AD-39C4-1F1E-62D2ED60B2DE}"/>
              </a:ext>
            </a:extLst>
          </p:cNvPr>
          <p:cNvSpPr txBox="1"/>
          <p:nvPr/>
        </p:nvSpPr>
        <p:spPr>
          <a:xfrm>
            <a:off x="395536" y="3624691"/>
            <a:ext cx="8136904" cy="802784"/>
          </a:xfrm>
          <a:prstGeom prst="rect">
            <a:avLst/>
          </a:prstGeom>
          <a:noFill/>
        </p:spPr>
        <p:txBody>
          <a:bodyPr wrap="square">
            <a:spAutoFit/>
          </a:bodyPr>
          <a:lstStyle/>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400" b="1" i="0" u="none" strike="noStrike" kern="1200" cap="none" spc="0" normalizeH="0" baseline="0" noProof="0" dirty="0">
                <a:ln>
                  <a:noFill/>
                </a:ln>
                <a:solidFill>
                  <a:schemeClr val="accent1">
                    <a:lumMod val="75000"/>
                  </a:schemeClr>
                </a:solidFill>
                <a:effectLst/>
                <a:uLnTx/>
                <a:uFillTx/>
                <a:latin typeface="Arial"/>
                <a:ea typeface="+mn-ea"/>
                <a:cs typeface="Arial"/>
              </a:rPr>
              <a:t>Maurizio Curtarelli</a:t>
            </a:r>
            <a:br>
              <a:rPr kumimoji="0" lang="en-US" sz="1400" i="0" u="none" strike="noStrike" kern="1200" cap="none" spc="0" normalizeH="0" baseline="0" noProof="0" dirty="0">
                <a:ln>
                  <a:noFill/>
                </a:ln>
                <a:solidFill>
                  <a:schemeClr val="accent1">
                    <a:lumMod val="75000"/>
                  </a:schemeClr>
                </a:solidFill>
                <a:effectLst/>
                <a:uLnTx/>
                <a:uFillTx/>
                <a:latin typeface="Arial"/>
                <a:ea typeface="+mn-ea"/>
                <a:cs typeface="Arial"/>
              </a:rPr>
            </a:br>
            <a:r>
              <a:rPr kumimoji="0" lang="en-US" sz="1400" i="0" u="none" strike="noStrike" kern="1200" cap="none" spc="0" normalizeH="0" baseline="0" noProof="0" dirty="0">
                <a:ln>
                  <a:noFill/>
                </a:ln>
                <a:solidFill>
                  <a:schemeClr val="accent1">
                    <a:lumMod val="75000"/>
                  </a:schemeClr>
                </a:solidFill>
                <a:effectLst/>
                <a:uLnTx/>
                <a:uFillTx/>
                <a:latin typeface="Arial"/>
                <a:ea typeface="+mn-ea"/>
                <a:cs typeface="Arial"/>
              </a:rPr>
              <a:t>Prevention and Research Unit</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lang="en-US" sz="1400" dirty="0">
                <a:solidFill>
                  <a:schemeClr val="accent1">
                    <a:lumMod val="75000"/>
                  </a:schemeClr>
                </a:solidFill>
                <a:latin typeface="Arial"/>
                <a:cs typeface="Arial"/>
              </a:rPr>
              <a:t>European Agency for Safety and Health at Work</a:t>
            </a:r>
            <a:r>
              <a:rPr kumimoji="0" lang="en-US" sz="1400" i="0" u="none" strike="noStrike" kern="1200" cap="none" spc="0" normalizeH="0" baseline="0" noProof="0" dirty="0">
                <a:ln>
                  <a:noFill/>
                </a:ln>
                <a:solidFill>
                  <a:schemeClr val="accent1">
                    <a:lumMod val="75000"/>
                  </a:schemeClr>
                </a:solidFill>
                <a:effectLst/>
                <a:uLnTx/>
                <a:uFillTx/>
                <a:latin typeface="Arial"/>
                <a:ea typeface="+mn-ea"/>
                <a:cs typeface="Arial"/>
              </a:rPr>
              <a:t>  (EU-OSHA)</a:t>
            </a:r>
            <a:endParaRPr kumimoji="0" lang="en-GB" sz="1400" i="0" u="none" strike="noStrike" kern="1200" cap="none" spc="0" normalizeH="0" baseline="0" noProof="0" dirty="0">
              <a:ln>
                <a:noFill/>
              </a:ln>
              <a:solidFill>
                <a:schemeClr val="accent1">
                  <a:lumMod val="75000"/>
                </a:schemeClr>
              </a:solidFill>
              <a:effectLst/>
              <a:uLnTx/>
              <a:uFillTx/>
              <a:latin typeface="Arial"/>
              <a:ea typeface="+mn-ea"/>
              <a:cs typeface="+mn-cs"/>
            </a:endParaRPr>
          </a:p>
        </p:txBody>
      </p:sp>
      <p:sp>
        <p:nvSpPr>
          <p:cNvPr id="4" name="Rectangle 3">
            <a:extLst>
              <a:ext uri="{FF2B5EF4-FFF2-40B4-BE49-F238E27FC236}">
                <a16:creationId xmlns:a16="http://schemas.microsoft.com/office/drawing/2014/main" id="{052E8BDA-083F-C117-0317-BC7C64B06E8D}"/>
              </a:ext>
            </a:extLst>
          </p:cNvPr>
          <p:cNvSpPr/>
          <p:nvPr/>
        </p:nvSpPr>
        <p:spPr>
          <a:xfrm>
            <a:off x="4463988" y="3495168"/>
            <a:ext cx="4446494" cy="992579"/>
          </a:xfrm>
          <a:prstGeom prst="rect">
            <a:avLst/>
          </a:prstGeom>
        </p:spPr>
        <p:txBody>
          <a:bodyPr wrap="square" lIns="91440" tIns="45720" rIns="91440" bIns="45720" anchor="t">
            <a:spAutoFit/>
          </a:bodyPr>
          <a:lstStyle/>
          <a:p>
            <a:pPr algn="r">
              <a:lnSpc>
                <a:spcPct val="90000"/>
              </a:lnSpc>
              <a:spcBef>
                <a:spcPct val="30000"/>
              </a:spcBef>
              <a:buClr>
                <a:srgbClr val="00529F"/>
              </a:buClr>
            </a:pPr>
            <a:r>
              <a:rPr lang="en-US" sz="1300" b="1" dirty="0">
                <a:solidFill>
                  <a:srgbClr val="899E00"/>
                </a:solidFill>
                <a:latin typeface="Arial"/>
                <a:cs typeface="Arial"/>
              </a:rPr>
              <a:t>Algorithmic Management and Artificial Intelligence </a:t>
            </a:r>
          </a:p>
          <a:p>
            <a:pPr algn="r">
              <a:lnSpc>
                <a:spcPct val="90000"/>
              </a:lnSpc>
              <a:spcBef>
                <a:spcPct val="30000"/>
              </a:spcBef>
              <a:buClr>
                <a:srgbClr val="00529F"/>
              </a:buClr>
            </a:pPr>
            <a:r>
              <a:rPr lang="en-US" sz="1300" b="1" dirty="0">
                <a:solidFill>
                  <a:srgbClr val="899E00"/>
                </a:solidFill>
                <a:latin typeface="Arial"/>
                <a:cs typeface="Arial"/>
              </a:rPr>
              <a:t>ALMA-AI – PEROSH Webinar</a:t>
            </a:r>
            <a:r>
              <a:rPr lang="en-GB" sz="1300" b="1" dirty="0">
                <a:solidFill>
                  <a:srgbClr val="899E00"/>
                </a:solidFill>
                <a:latin typeface="Arial"/>
                <a:cs typeface="Arial"/>
              </a:rPr>
              <a:t> </a:t>
            </a:r>
          </a:p>
          <a:p>
            <a:pPr algn="r">
              <a:lnSpc>
                <a:spcPct val="90000"/>
              </a:lnSpc>
              <a:spcBef>
                <a:spcPct val="30000"/>
              </a:spcBef>
              <a:buClr>
                <a:srgbClr val="00529F"/>
              </a:buClr>
            </a:pPr>
            <a:r>
              <a:rPr lang="en-GB" sz="1300" b="1">
                <a:solidFill>
                  <a:srgbClr val="899E00"/>
                </a:solidFill>
                <a:latin typeface="Arial"/>
                <a:cs typeface="Arial"/>
              </a:rPr>
              <a:t>27</a:t>
            </a:r>
            <a:r>
              <a:rPr lang="en-GB" sz="1300" b="1" baseline="30000">
                <a:solidFill>
                  <a:srgbClr val="899E00"/>
                </a:solidFill>
                <a:latin typeface="Arial"/>
                <a:cs typeface="Arial"/>
              </a:rPr>
              <a:t>th</a:t>
            </a:r>
            <a:r>
              <a:rPr lang="en-GB" sz="1300" b="1">
                <a:solidFill>
                  <a:srgbClr val="899E00"/>
                </a:solidFill>
                <a:latin typeface="Arial"/>
                <a:cs typeface="Arial"/>
              </a:rPr>
              <a:t> January 2026</a:t>
            </a:r>
            <a:endParaRPr lang="en-GB" sz="1300" dirty="0">
              <a:solidFill>
                <a:srgbClr val="899E00"/>
              </a:solidFill>
              <a:latin typeface="Arial"/>
              <a:ea typeface="ＭＳ Ｐゴシック"/>
              <a:cs typeface="Arial"/>
            </a:endParaRPr>
          </a:p>
          <a:p>
            <a:pPr algn="r">
              <a:lnSpc>
                <a:spcPct val="90000"/>
              </a:lnSpc>
              <a:spcBef>
                <a:spcPct val="30000"/>
              </a:spcBef>
              <a:buClr>
                <a:srgbClr val="00529F"/>
              </a:buClr>
            </a:pPr>
            <a:endParaRPr lang="en-GB" sz="1300" dirty="0">
              <a:solidFill>
                <a:srgbClr val="899E00"/>
              </a:solidFill>
              <a:latin typeface="Arial" charset="0"/>
              <a:ea typeface="ＭＳ Ｐゴシック" pitchFamily="1" charset="-128"/>
            </a:endParaRPr>
          </a:p>
        </p:txBody>
      </p:sp>
    </p:spTree>
    <p:extLst>
      <p:ext uri="{BB962C8B-B14F-4D97-AF65-F5344CB8AC3E}">
        <p14:creationId xmlns:p14="http://schemas.microsoft.com/office/powerpoint/2010/main" val="412453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4361141" y="1074143"/>
            <a:ext cx="4441978" cy="190874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9000" indent="-189000" defTabSz="342900">
              <a:lnSpc>
                <a:spcPct val="80000"/>
              </a:lnSpc>
              <a:spcBef>
                <a:spcPts val="450"/>
              </a:spcBef>
              <a:buClr>
                <a:schemeClr val="tx2"/>
              </a:buClr>
              <a:buFont typeface="Wingdings" pitchFamily="2" charset="2"/>
              <a:buChar char="§"/>
            </a:pPr>
            <a:endParaRPr lang="en-GB" sz="1400">
              <a:solidFill>
                <a:schemeClr val="tx2"/>
              </a:solidFill>
            </a:endParaRPr>
          </a:p>
        </p:txBody>
      </p:sp>
      <p:sp>
        <p:nvSpPr>
          <p:cNvPr id="6" name="TextBox 5">
            <a:extLst>
              <a:ext uri="{FF2B5EF4-FFF2-40B4-BE49-F238E27FC236}">
                <a16:creationId xmlns:a16="http://schemas.microsoft.com/office/drawing/2014/main" id="{628A901A-C53A-D4C7-D41F-031EBFCAE5B1}"/>
              </a:ext>
            </a:extLst>
          </p:cNvPr>
          <p:cNvSpPr txBox="1"/>
          <p:nvPr/>
        </p:nvSpPr>
        <p:spPr>
          <a:xfrm>
            <a:off x="1421149" y="1267019"/>
            <a:ext cx="7465633" cy="1887696"/>
          </a:xfrm>
          <a:prstGeom prst="rect">
            <a:avLst/>
          </a:prstGeom>
          <a:noFill/>
        </p:spPr>
        <p:txBody>
          <a:bodyPr wrap="square">
            <a:spAutoFit/>
          </a:bodyPr>
          <a:lstStyle/>
          <a:p>
            <a:pPr marL="189000" indent="-189000" defTabSz="342900">
              <a:spcBef>
                <a:spcPts val="450"/>
              </a:spcBef>
              <a:buClr>
                <a:schemeClr val="tx2"/>
              </a:buClr>
              <a:buFont typeface="Wingdings" pitchFamily="2" charset="2"/>
              <a:buChar char="§"/>
            </a:pPr>
            <a:r>
              <a:rPr lang="en-GB" sz="2000" dirty="0">
                <a:solidFill>
                  <a:schemeClr val="tx2"/>
                </a:solidFill>
              </a:rPr>
              <a:t>Better allocation of tasks and workload to workers</a:t>
            </a:r>
          </a:p>
          <a:p>
            <a:pPr marL="189000" indent="-189000" defTabSz="342900">
              <a:spcBef>
                <a:spcPts val="450"/>
              </a:spcBef>
              <a:buClr>
                <a:schemeClr val="tx2"/>
              </a:buClr>
              <a:buFont typeface="Wingdings" pitchFamily="2" charset="2"/>
              <a:buChar char="§"/>
            </a:pPr>
            <a:r>
              <a:rPr lang="en-GB" sz="2000" dirty="0">
                <a:solidFill>
                  <a:schemeClr val="tx2"/>
                </a:solidFill>
              </a:rPr>
              <a:t>Risk monitoring and alerting to various psychosocial risks</a:t>
            </a:r>
          </a:p>
          <a:p>
            <a:pPr marL="189000" indent="-189000" defTabSz="342900">
              <a:spcBef>
                <a:spcPts val="450"/>
              </a:spcBef>
              <a:buClr>
                <a:schemeClr val="tx2"/>
              </a:buClr>
              <a:buFont typeface="Wingdings" pitchFamily="2" charset="2"/>
              <a:buChar char="§"/>
            </a:pPr>
            <a:r>
              <a:rPr lang="en-GB" sz="2000" dirty="0">
                <a:solidFill>
                  <a:schemeClr val="tx2"/>
                </a:solidFill>
              </a:rPr>
              <a:t>Personalised digital counselling for workers</a:t>
            </a:r>
          </a:p>
          <a:p>
            <a:pPr marL="189000" indent="-189000" defTabSz="342900">
              <a:spcBef>
                <a:spcPts val="450"/>
              </a:spcBef>
              <a:buClr>
                <a:schemeClr val="tx2"/>
              </a:buClr>
              <a:buFont typeface="Wingdings" pitchFamily="2" charset="2"/>
              <a:buChar char="§"/>
            </a:pPr>
            <a:r>
              <a:rPr lang="en-GB" sz="2000" dirty="0">
                <a:solidFill>
                  <a:schemeClr val="tx2"/>
                </a:solidFill>
              </a:rPr>
              <a:t>Data to s</a:t>
            </a:r>
            <a:r>
              <a:rPr lang="en-US" sz="2000" dirty="0" err="1">
                <a:solidFill>
                  <a:schemeClr val="tx2"/>
                </a:solidFill>
              </a:rPr>
              <a:t>upport</a:t>
            </a:r>
            <a:r>
              <a:rPr lang="en-US" sz="2000" dirty="0">
                <a:solidFill>
                  <a:schemeClr val="tx2"/>
                </a:solidFill>
              </a:rPr>
              <a:t> workplace risk assessment</a:t>
            </a:r>
          </a:p>
          <a:p>
            <a:pPr marL="189000" indent="-189000" defTabSz="342900">
              <a:spcBef>
                <a:spcPts val="450"/>
              </a:spcBef>
              <a:buClr>
                <a:schemeClr val="tx2"/>
              </a:buClr>
              <a:buFont typeface="Wingdings" pitchFamily="2" charset="2"/>
              <a:buChar char="§"/>
            </a:pPr>
            <a:r>
              <a:rPr lang="en-US" sz="2000" dirty="0">
                <a:solidFill>
                  <a:schemeClr val="tx2"/>
                </a:solidFill>
              </a:rPr>
              <a:t>Input into OSH training </a:t>
            </a:r>
            <a:r>
              <a:rPr lang="en-US" sz="2000" dirty="0" err="1">
                <a:solidFill>
                  <a:schemeClr val="tx2"/>
                </a:solidFill>
              </a:rPr>
              <a:t>programmes</a:t>
            </a:r>
            <a:endParaRPr lang="en-US" sz="2000" dirty="0">
              <a:solidFill>
                <a:schemeClr val="tx2"/>
              </a:solidFill>
            </a:endParaRPr>
          </a:p>
        </p:txBody>
      </p:sp>
      <p:sp>
        <p:nvSpPr>
          <p:cNvPr id="9" name="Τίτλος 1">
            <a:extLst>
              <a:ext uri="{FF2B5EF4-FFF2-40B4-BE49-F238E27FC236}">
                <a16:creationId xmlns:a16="http://schemas.microsoft.com/office/drawing/2014/main" id="{9E98E1B7-7C72-254D-C24F-630D366659DA}"/>
              </a:ext>
            </a:extLst>
          </p:cNvPr>
          <p:cNvSpPr txBox="1">
            <a:spLocks/>
          </p:cNvSpPr>
          <p:nvPr/>
        </p:nvSpPr>
        <p:spPr>
          <a:xfrm>
            <a:off x="153902" y="135000"/>
            <a:ext cx="8162514"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rgbClr val="003399"/>
                </a:solidFill>
              </a:rPr>
              <a:t>Potential benefits of AM for OSH</a:t>
            </a:r>
          </a:p>
        </p:txBody>
      </p:sp>
      <p:sp>
        <p:nvSpPr>
          <p:cNvPr id="3" name="TextBox 2">
            <a:extLst>
              <a:ext uri="{FF2B5EF4-FFF2-40B4-BE49-F238E27FC236}">
                <a16:creationId xmlns:a16="http://schemas.microsoft.com/office/drawing/2014/main" id="{141575BD-AB41-DD61-1BC6-C56DBBE2178E}"/>
              </a:ext>
            </a:extLst>
          </p:cNvPr>
          <p:cNvSpPr txBox="1"/>
          <p:nvPr/>
        </p:nvSpPr>
        <p:spPr>
          <a:xfrm>
            <a:off x="153903" y="3579862"/>
            <a:ext cx="8732880" cy="400110"/>
          </a:xfrm>
          <a:prstGeom prst="rect">
            <a:avLst/>
          </a:prstGeom>
          <a:solidFill>
            <a:srgbClr val="003399"/>
          </a:solidFill>
          <a:ln w="28575">
            <a:solidFill>
              <a:srgbClr val="ACC700"/>
            </a:solidFill>
          </a:ln>
        </p:spPr>
        <p:txBody>
          <a:bodyPr wrap="square">
            <a:spAutoFit/>
          </a:bodyPr>
          <a:lstStyle>
            <a:defPPr>
              <a:defRPr lang="en-US"/>
            </a:defPPr>
            <a:lvl1pPr>
              <a:defRPr sz="1600" b="1" i="1">
                <a:solidFill>
                  <a:srgbClr val="E64715"/>
                </a:solidFill>
                <a:latin typeface="Arial" panose="020B0604020202020204" pitchFamily="34" charset="0"/>
                <a:ea typeface="SimSun" panose="02010600030101010101" pitchFamily="2" charset="-122"/>
                <a:cs typeface="Times New Roman" panose="02020603050405020304" pitchFamily="18" charset="0"/>
              </a:defRPr>
            </a:lvl1pPr>
          </a:lstStyle>
          <a:p>
            <a:pPr lvl="1" algn="ctr"/>
            <a:r>
              <a:rPr lang="en-GB" sz="2000" b="1" dirty="0">
                <a:solidFill>
                  <a:schemeClr val="bg1"/>
                </a:solidFill>
                <a:latin typeface="Arial" panose="020B0604020202020204" pitchFamily="34" charset="0"/>
                <a:ea typeface="SimSun" panose="02010600030101010101" pitchFamily="2" charset="-122"/>
                <a:cs typeface="Times New Roman" panose="02020603050405020304" pitchFamily="18" charset="0"/>
              </a:rPr>
              <a:t>So far OSH improvements through AM remain limited in practice</a:t>
            </a:r>
          </a:p>
        </p:txBody>
      </p:sp>
      <p:pic>
        <p:nvPicPr>
          <p:cNvPr id="2" name="Picture 1" descr="A hand with keys on it&#10;&#10;Description automatically generated">
            <a:extLst>
              <a:ext uri="{FF2B5EF4-FFF2-40B4-BE49-F238E27FC236}">
                <a16:creationId xmlns:a16="http://schemas.microsoft.com/office/drawing/2014/main" id="{7AA4A285-D532-ACDA-0C7F-B9F75B810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504" y="1301728"/>
            <a:ext cx="1011388" cy="1011388"/>
          </a:xfrm>
          <a:prstGeom prst="rect">
            <a:avLst/>
          </a:prstGeom>
        </p:spPr>
      </p:pic>
    </p:spTree>
    <p:extLst>
      <p:ext uri="{BB962C8B-B14F-4D97-AF65-F5344CB8AC3E}">
        <p14:creationId xmlns:p14="http://schemas.microsoft.com/office/powerpoint/2010/main" val="34963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EEF7F-DA8F-C701-6947-42C98BF4C6E3}"/>
            </a:ext>
          </a:extLst>
        </p:cNvPr>
        <p:cNvGrpSpPr/>
        <p:nvPr/>
      </p:nvGrpSpPr>
      <p:grpSpPr>
        <a:xfrm>
          <a:off x="0" y="0"/>
          <a:ext cx="0" cy="0"/>
          <a:chOff x="0" y="0"/>
          <a:chExt cx="0" cy="0"/>
        </a:xfrm>
      </p:grpSpPr>
      <p:sp>
        <p:nvSpPr>
          <p:cNvPr id="8" name="Speech Bubble: Rectangle 3">
            <a:extLst>
              <a:ext uri="{FF2B5EF4-FFF2-40B4-BE49-F238E27FC236}">
                <a16:creationId xmlns:a16="http://schemas.microsoft.com/office/drawing/2014/main" id="{8C0F8659-AE94-7901-FFA6-CBB59A80C28D}"/>
              </a:ext>
            </a:extLst>
          </p:cNvPr>
          <p:cNvSpPr/>
          <p:nvPr/>
        </p:nvSpPr>
        <p:spPr>
          <a:xfrm rot="10800000">
            <a:off x="1159929" y="2972217"/>
            <a:ext cx="7803395" cy="2018323"/>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Speech Bubble: Rectangle 3">
            <a:extLst>
              <a:ext uri="{FF2B5EF4-FFF2-40B4-BE49-F238E27FC236}">
                <a16:creationId xmlns:a16="http://schemas.microsoft.com/office/drawing/2014/main" id="{08F5D79A-23E9-577D-EAEF-614807471AF5}"/>
              </a:ext>
            </a:extLst>
          </p:cNvPr>
          <p:cNvSpPr/>
          <p:nvPr/>
        </p:nvSpPr>
        <p:spPr>
          <a:xfrm rot="10800000">
            <a:off x="81483" y="834062"/>
            <a:ext cx="7803397" cy="2094789"/>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 name="Title 1">
            <a:extLst>
              <a:ext uri="{FF2B5EF4-FFF2-40B4-BE49-F238E27FC236}">
                <a16:creationId xmlns:a16="http://schemas.microsoft.com/office/drawing/2014/main" id="{FB8AB7F4-A069-0F1C-F416-B99FE1E66353}"/>
              </a:ext>
            </a:extLst>
          </p:cNvPr>
          <p:cNvSpPr>
            <a:spLocks noGrp="1"/>
          </p:cNvSpPr>
          <p:nvPr>
            <p:ph type="title"/>
          </p:nvPr>
        </p:nvSpPr>
        <p:spPr>
          <a:xfrm>
            <a:off x="81483" y="69062"/>
            <a:ext cx="8994783" cy="387487"/>
          </a:xfrm>
        </p:spPr>
        <p:txBody>
          <a:bodyPr/>
          <a:lstStyle/>
          <a:p>
            <a:r>
              <a:rPr lang="en-US" dirty="0"/>
              <a:t>Worker</a:t>
            </a:r>
            <a:r>
              <a:rPr dirty="0"/>
              <a:t> participation: a </a:t>
            </a:r>
            <a:r>
              <a:rPr lang="en-US" dirty="0"/>
              <a:t>cornerstone</a:t>
            </a:r>
            <a:r>
              <a:rPr dirty="0"/>
              <a:t> of OSH prevention</a:t>
            </a:r>
          </a:p>
        </p:txBody>
      </p:sp>
      <p:sp>
        <p:nvSpPr>
          <p:cNvPr id="3" name="Content Placeholder 2">
            <a:extLst>
              <a:ext uri="{FF2B5EF4-FFF2-40B4-BE49-F238E27FC236}">
                <a16:creationId xmlns:a16="http://schemas.microsoft.com/office/drawing/2014/main" id="{F8F7F959-15AE-718B-BC6E-1A7A636A4200}"/>
              </a:ext>
            </a:extLst>
          </p:cNvPr>
          <p:cNvSpPr>
            <a:spLocks noGrp="1"/>
          </p:cNvSpPr>
          <p:nvPr>
            <p:ph sz="half" idx="1"/>
          </p:nvPr>
        </p:nvSpPr>
        <p:spPr>
          <a:xfrm>
            <a:off x="81483" y="1183299"/>
            <a:ext cx="7803396" cy="1788918"/>
          </a:xfrm>
        </p:spPr>
        <p:txBody>
          <a:bodyPr>
            <a:noAutofit/>
          </a:bodyPr>
          <a:lstStyle/>
          <a:p>
            <a:pPr marL="0" indent="0">
              <a:lnSpc>
                <a:spcPct val="90000"/>
              </a:lnSpc>
              <a:spcBef>
                <a:spcPts val="600"/>
              </a:spcBef>
              <a:buNone/>
              <a:defRPr sz="1500">
                <a:ea typeface="Aptos" panose="020B0004020202020204" pitchFamily="34" charset="0"/>
                <a:cs typeface="Aptos" panose="020B0004020202020204" pitchFamily="34" charset="0"/>
              </a:defRPr>
            </a:pPr>
            <a:r>
              <a:t>Algorithmic management of workers in production, maintenance and logistics in a company producing components for the automotive industry in </a:t>
            </a:r>
            <a:r>
              <a:rPr>
                <a:solidFill>
                  <a:srgbClr val="FF0000"/>
                </a:solidFill>
              </a:rPr>
              <a:t>Italy</a:t>
            </a:r>
            <a:r>
              <a:t>: </a:t>
            </a:r>
          </a:p>
          <a:p>
            <a:pPr>
              <a:lnSpc>
                <a:spcPct val="90000"/>
              </a:lnSpc>
              <a:spcBef>
                <a:spcPts val="600"/>
              </a:spcBef>
              <a:defRPr sz="1500" b="0">
                <a:solidFill>
                  <a:srgbClr val="899E00"/>
                </a:solidFill>
              </a:defRPr>
            </a:pPr>
            <a:r>
              <a:t>Improved productivity, reduced stress, improved work-life balance.</a:t>
            </a:r>
          </a:p>
          <a:p>
            <a:pPr>
              <a:lnSpc>
                <a:spcPct val="90000"/>
              </a:lnSpc>
              <a:spcBef>
                <a:spcPts val="600"/>
              </a:spcBef>
              <a:defRPr sz="1500" b="0">
                <a:solidFill>
                  <a:srgbClr val="899E00"/>
                </a:solidFill>
              </a:defRPr>
            </a:pPr>
            <a:r>
              <a:t>supports operators specialized in process management and adaptation to changes using real-time data and automatic assignments of tasks. </a:t>
            </a:r>
            <a:endParaRPr sz="1500">
              <a:solidFill>
                <a:srgbClr val="899E00"/>
              </a:solidFill>
              <a:effectLst/>
              <a:ea typeface="MS Mincho" panose="02020609040205080304" pitchFamily="49" charset="-128"/>
              <a:cs typeface="Arial" panose="020B0604020202020204" pitchFamily="34" charset="0"/>
            </a:endParaRPr>
          </a:p>
        </p:txBody>
      </p:sp>
      <p:sp>
        <p:nvSpPr>
          <p:cNvPr id="7" name="Content Placeholder 2">
            <a:extLst>
              <a:ext uri="{FF2B5EF4-FFF2-40B4-BE49-F238E27FC236}">
                <a16:creationId xmlns:a16="http://schemas.microsoft.com/office/drawing/2014/main" id="{F44A5A42-34F7-9707-BB52-707F2A4F0198}"/>
              </a:ext>
            </a:extLst>
          </p:cNvPr>
          <p:cNvSpPr txBox="1">
            <a:spLocks/>
          </p:cNvSpPr>
          <p:nvPr/>
        </p:nvSpPr>
        <p:spPr>
          <a:xfrm>
            <a:off x="1238178" y="3263923"/>
            <a:ext cx="7474023" cy="3401484"/>
          </a:xfrm>
          <a:prstGeom prst="rect">
            <a:avLst/>
          </a:prstGeom>
        </p:spPr>
        <p:txBody>
          <a:bodyPr vert="horz" lIns="91440" tIns="45720" rIns="91440" bIns="4572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lnSpc>
                <a:spcPct val="90000"/>
              </a:lnSpc>
              <a:spcBef>
                <a:spcPts val="600"/>
              </a:spcBef>
              <a:buFont typeface="Wingdings" pitchFamily="2" charset="2"/>
              <a:buNone/>
              <a:defRPr sz="1500">
                <a:ea typeface="Aptos" panose="020B0004020202020204" pitchFamily="34" charset="0"/>
                <a:cs typeface="Aptos" panose="020B0004020202020204" pitchFamily="34" charset="0"/>
              </a:defRPr>
            </a:pPr>
            <a:r>
              <a:t>Algorithmic management of workers on the assembly line of a car manufacturer in </a:t>
            </a:r>
            <a:r>
              <a:rPr>
                <a:solidFill>
                  <a:srgbClr val="FF0000"/>
                </a:solidFill>
              </a:rPr>
              <a:t>Belgium</a:t>
            </a:r>
            <a:r>
              <a:t>: </a:t>
            </a:r>
          </a:p>
          <a:p>
            <a:pPr marL="189000" lvl="1" indent="-189000">
              <a:lnSpc>
                <a:spcPct val="90000"/>
              </a:lnSpc>
              <a:spcBef>
                <a:spcPts val="600"/>
              </a:spcBef>
              <a:buClr>
                <a:schemeClr val="tx2"/>
              </a:buClr>
              <a:buFont typeface="Wingdings" pitchFamily="2" charset="2"/>
              <a:buChar char="§"/>
              <a:defRPr sz="1500">
                <a:solidFill>
                  <a:srgbClr val="899E00"/>
                </a:solidFill>
              </a:defRPr>
            </a:pPr>
            <a:r>
              <a:t>Optimized assembly line addressing health and safety risks, especially in the final, more demanding stages.</a:t>
            </a:r>
          </a:p>
          <a:p>
            <a:pPr marL="189000" lvl="1" indent="-189000">
              <a:lnSpc>
                <a:spcPct val="90000"/>
              </a:lnSpc>
              <a:spcBef>
                <a:spcPts val="600"/>
              </a:spcBef>
              <a:buClr>
                <a:schemeClr val="tx2"/>
              </a:buClr>
              <a:buFont typeface="Wingdings" pitchFamily="2" charset="2"/>
              <a:buChar char="§"/>
              <a:defRPr sz="1500">
                <a:solidFill>
                  <a:srgbClr val="899E00"/>
                </a:solidFill>
              </a:defRPr>
            </a:pPr>
            <a:r>
              <a:t>extensive training and data monitoring ensure a balance between efficiency, job quality and occupational health and safety, for the benefit of operators and team leaders.</a:t>
            </a:r>
            <a:endParaRPr sz="1500">
              <a:solidFill>
                <a:srgbClr val="899E00"/>
              </a:solidFill>
            </a:endParaRPr>
          </a:p>
        </p:txBody>
      </p:sp>
    </p:spTree>
    <p:extLst>
      <p:ext uri="{BB962C8B-B14F-4D97-AF65-F5344CB8AC3E}">
        <p14:creationId xmlns:p14="http://schemas.microsoft.com/office/powerpoint/2010/main" val="70536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EE566565-5981-9E15-2D0B-5905FD12F582}"/>
              </a:ext>
            </a:extLst>
          </p:cNvPr>
          <p:cNvSpPr/>
          <p:nvPr/>
        </p:nvSpPr>
        <p:spPr>
          <a:xfrm rot="10800000">
            <a:off x="380583" y="814778"/>
            <a:ext cx="7803397" cy="3065331"/>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 name="Title 1">
            <a:extLst>
              <a:ext uri="{FF2B5EF4-FFF2-40B4-BE49-F238E27FC236}">
                <a16:creationId xmlns:a16="http://schemas.microsoft.com/office/drawing/2014/main" id="{AF8E30F6-6CFA-1691-2C01-22B75CCFE865}"/>
              </a:ext>
            </a:extLst>
          </p:cNvPr>
          <p:cNvSpPr>
            <a:spLocks noGrp="1"/>
          </p:cNvSpPr>
          <p:nvPr>
            <p:ph type="title"/>
          </p:nvPr>
        </p:nvSpPr>
        <p:spPr>
          <a:xfrm>
            <a:off x="323528" y="195486"/>
            <a:ext cx="8595487" cy="288032"/>
          </a:xfrm>
        </p:spPr>
        <p:txBody>
          <a:bodyPr/>
          <a:lstStyle/>
          <a:p>
            <a:pPr marL="0" indent="0">
              <a:lnSpc>
                <a:spcPct val="90000"/>
              </a:lnSpc>
              <a:spcBef>
                <a:spcPts val="600"/>
              </a:spcBef>
              <a:buNone/>
            </a:pPr>
            <a:r>
              <a:rPr lang="en-US" dirty="0"/>
              <a:t>Worker</a:t>
            </a:r>
            <a:r>
              <a:rPr dirty="0"/>
              <a:t> participation: a </a:t>
            </a:r>
            <a:r>
              <a:rPr lang="en-US" dirty="0"/>
              <a:t>cornerstone</a:t>
            </a:r>
            <a:r>
              <a:rPr dirty="0"/>
              <a:t> of OSH prevention</a:t>
            </a:r>
            <a:endParaRPr dirty="0">
              <a:latin typeface="+mj-lt"/>
              <a:ea typeface="+mj-ea"/>
            </a:endParaRPr>
          </a:p>
        </p:txBody>
      </p:sp>
      <p:sp>
        <p:nvSpPr>
          <p:cNvPr id="3" name="Content Placeholder 2">
            <a:extLst>
              <a:ext uri="{FF2B5EF4-FFF2-40B4-BE49-F238E27FC236}">
                <a16:creationId xmlns:a16="http://schemas.microsoft.com/office/drawing/2014/main" id="{AC3E137B-26BC-95E1-C4C0-EA9DE6CBFCE4}"/>
              </a:ext>
            </a:extLst>
          </p:cNvPr>
          <p:cNvSpPr>
            <a:spLocks noGrp="1"/>
          </p:cNvSpPr>
          <p:nvPr>
            <p:ph sz="half" idx="1"/>
          </p:nvPr>
        </p:nvSpPr>
        <p:spPr>
          <a:xfrm>
            <a:off x="755576" y="1419622"/>
            <a:ext cx="7650392" cy="2232248"/>
          </a:xfrm>
        </p:spPr>
        <p:txBody>
          <a:bodyPr>
            <a:noAutofit/>
          </a:bodyPr>
          <a:lstStyle/>
          <a:p>
            <a:pPr marL="0" indent="0">
              <a:lnSpc>
                <a:spcPct val="90000"/>
              </a:lnSpc>
              <a:spcBef>
                <a:spcPts val="600"/>
              </a:spcBef>
              <a:buNone/>
            </a:pPr>
            <a:endParaRPr sz="2000" dirty="0">
              <a:solidFill>
                <a:srgbClr val="92D050"/>
              </a:solidFill>
              <a:ea typeface="Aptos" panose="020B0004020202020204" pitchFamily="34" charset="0"/>
              <a:cs typeface="Aptos" panose="020B0004020202020204" pitchFamily="34" charset="0"/>
            </a:endParaRPr>
          </a:p>
          <a:p>
            <a:pPr>
              <a:lnSpc>
                <a:spcPct val="90000"/>
              </a:lnSpc>
              <a:spcBef>
                <a:spcPts val="600"/>
              </a:spcBef>
              <a:defRPr sz="2000">
                <a:solidFill>
                  <a:srgbClr val="003399"/>
                </a:solidFill>
                <a:ea typeface="Aptos" panose="020B0004020202020204" pitchFamily="34" charset="0"/>
                <a:cs typeface="Aptos" panose="020B0004020202020204" pitchFamily="34" charset="0"/>
              </a:defRPr>
            </a:pPr>
            <a:r>
              <a:rPr lang="en-US" dirty="0"/>
              <a:t>Worker</a:t>
            </a:r>
            <a:r>
              <a:rPr dirty="0"/>
              <a:t> participation</a:t>
            </a:r>
            <a:endParaRPr sz="2000" dirty="0">
              <a:solidFill>
                <a:srgbClr val="003399"/>
              </a:solidFill>
            </a:endParaRPr>
          </a:p>
          <a:p>
            <a:pPr>
              <a:lnSpc>
                <a:spcPct val="90000"/>
              </a:lnSpc>
              <a:spcBef>
                <a:spcPts val="600"/>
              </a:spcBef>
              <a:defRPr sz="2000">
                <a:solidFill>
                  <a:srgbClr val="003399"/>
                </a:solidFill>
                <a:effectLst/>
                <a:ea typeface="Aptos" panose="020B0004020202020204" pitchFamily="34" charset="0"/>
                <a:cs typeface="Aptos" panose="020B0004020202020204" pitchFamily="34" charset="0"/>
              </a:defRPr>
            </a:pPr>
            <a:r>
              <a:rPr dirty="0"/>
              <a:t>OSH risk prevention and management policy</a:t>
            </a:r>
          </a:p>
          <a:p>
            <a:pPr>
              <a:lnSpc>
                <a:spcPct val="90000"/>
              </a:lnSpc>
              <a:spcBef>
                <a:spcPts val="600"/>
              </a:spcBef>
              <a:defRPr sz="2000">
                <a:solidFill>
                  <a:srgbClr val="003399"/>
                </a:solidFill>
              </a:defRPr>
            </a:pPr>
            <a:r>
              <a:rPr dirty="0"/>
              <a:t>Transparency in the collection and use of data</a:t>
            </a:r>
            <a:endParaRPr sz="2000" dirty="0">
              <a:solidFill>
                <a:srgbClr val="003399"/>
              </a:solidFill>
            </a:endParaRPr>
          </a:p>
        </p:txBody>
      </p:sp>
      <p:pic>
        <p:nvPicPr>
          <p:cNvPr id="6" name="Picture 5" descr="A key and checklist with a key  Description automatically generated">
            <a:extLst>
              <a:ext uri="{FF2B5EF4-FFF2-40B4-BE49-F238E27FC236}">
                <a16:creationId xmlns:a16="http://schemas.microsoft.com/office/drawing/2014/main" id="{3EBEEA62-9276-81C4-8A3F-6CE4A86754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8125" y="3393865"/>
            <a:ext cx="1467560" cy="1421761"/>
          </a:xfrm>
          <a:prstGeom prst="rect">
            <a:avLst/>
          </a:prstGeom>
        </p:spPr>
      </p:pic>
      <p:sp>
        <p:nvSpPr>
          <p:cNvPr id="5" name="TextBox 4">
            <a:extLst>
              <a:ext uri="{FF2B5EF4-FFF2-40B4-BE49-F238E27FC236}">
                <a16:creationId xmlns:a16="http://schemas.microsoft.com/office/drawing/2014/main" id="{6AB93464-0D14-F73A-E6A2-2429082BA61E}"/>
              </a:ext>
            </a:extLst>
          </p:cNvPr>
          <p:cNvSpPr txBox="1"/>
          <p:nvPr/>
        </p:nvSpPr>
        <p:spPr>
          <a:xfrm>
            <a:off x="549146" y="2981160"/>
            <a:ext cx="7412759" cy="523220"/>
          </a:xfrm>
          <a:prstGeom prst="rect">
            <a:avLst/>
          </a:prstGeom>
          <a:solidFill>
            <a:schemeClr val="bg1"/>
          </a:solidFill>
        </p:spPr>
        <p:txBody>
          <a:bodyPr wrap="square">
            <a:spAutoFit/>
          </a:bodyPr>
          <a:lstStyle/>
          <a:p>
            <a:pPr>
              <a:defRPr sz="1400" b="1" i="1">
                <a:solidFill>
                  <a:srgbClr val="E64715"/>
                </a:solidFill>
                <a:latin typeface="Arial" panose="020B0604020202020204" pitchFamily="34" charset="0"/>
                <a:ea typeface="SimSun" panose="02010600030101010101" pitchFamily="2" charset="-122"/>
                <a:cs typeface="Times New Roman" panose="02020603050405020304" pitchFamily="18" charset="0"/>
              </a:defRPr>
            </a:pPr>
            <a:r>
              <a:t>“It is essential to build trust in these systems by informing, consulting and enabling workers to participate in their design and implementation”.  </a:t>
            </a:r>
          </a:p>
        </p:txBody>
      </p:sp>
    </p:spTree>
    <p:extLst>
      <p:ext uri="{BB962C8B-B14F-4D97-AF65-F5344CB8AC3E}">
        <p14:creationId xmlns:p14="http://schemas.microsoft.com/office/powerpoint/2010/main" val="371027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B97D415E-24ED-DF46-93E9-B337F0A623D3}"/>
              </a:ext>
            </a:extLst>
          </p:cNvPr>
          <p:cNvSpPr/>
          <p:nvPr/>
        </p:nvSpPr>
        <p:spPr>
          <a:xfrm rot="10800000">
            <a:off x="506051" y="788109"/>
            <a:ext cx="7974311" cy="3483854"/>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key and checklist with a key&#10;&#10;Description automatically generated">
            <a:extLst>
              <a:ext uri="{FF2B5EF4-FFF2-40B4-BE49-F238E27FC236}">
                <a16:creationId xmlns:a16="http://schemas.microsoft.com/office/drawing/2014/main" id="{C337B8CB-D5AA-0992-0E45-FA33C66643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771" y="3245170"/>
            <a:ext cx="1276178" cy="1236352"/>
          </a:xfrm>
          <a:prstGeom prst="rect">
            <a:avLst/>
          </a:prstGeom>
        </p:spPr>
      </p:pic>
      <p:sp>
        <p:nvSpPr>
          <p:cNvPr id="2" name="Title 1">
            <a:extLst>
              <a:ext uri="{FF2B5EF4-FFF2-40B4-BE49-F238E27FC236}">
                <a16:creationId xmlns:a16="http://schemas.microsoft.com/office/drawing/2014/main" id="{AF8E30F6-6CFA-1691-2C01-22B75CCFE865}"/>
              </a:ext>
            </a:extLst>
          </p:cNvPr>
          <p:cNvSpPr>
            <a:spLocks noGrp="1"/>
          </p:cNvSpPr>
          <p:nvPr>
            <p:ph type="title"/>
          </p:nvPr>
        </p:nvSpPr>
        <p:spPr>
          <a:xfrm>
            <a:off x="196458" y="373946"/>
            <a:ext cx="8704655" cy="288032"/>
          </a:xfrm>
        </p:spPr>
        <p:txBody>
          <a:bodyPr/>
          <a:lstStyle/>
          <a:p>
            <a:r>
              <a:rPr lang="en-GB" sz="2200" dirty="0"/>
              <a:t>Case study: </a:t>
            </a:r>
            <a:r>
              <a:rPr lang="en-US" sz="2200" dirty="0"/>
              <a:t>AM in production, maintenance &amp; logistics in a company producing parts for the automotive industry</a:t>
            </a:r>
            <a:br>
              <a:rPr lang="en-US" sz="2200" dirty="0"/>
            </a:br>
            <a:endParaRPr lang="en-GB" sz="2200" dirty="0"/>
          </a:p>
        </p:txBody>
      </p:sp>
      <p:sp>
        <p:nvSpPr>
          <p:cNvPr id="3" name="Content Placeholder 2">
            <a:extLst>
              <a:ext uri="{FF2B5EF4-FFF2-40B4-BE49-F238E27FC236}">
                <a16:creationId xmlns:a16="http://schemas.microsoft.com/office/drawing/2014/main" id="{AC3E137B-26BC-95E1-C4C0-EA9DE6CBFCE4}"/>
              </a:ext>
            </a:extLst>
          </p:cNvPr>
          <p:cNvSpPr>
            <a:spLocks noGrp="1"/>
          </p:cNvSpPr>
          <p:nvPr>
            <p:ph sz="half" idx="1"/>
          </p:nvPr>
        </p:nvSpPr>
        <p:spPr>
          <a:xfrm>
            <a:off x="555325" y="1218158"/>
            <a:ext cx="7974313" cy="2707184"/>
          </a:xfrm>
        </p:spPr>
        <p:txBody>
          <a:bodyPr>
            <a:noAutofit/>
          </a:bodyPr>
          <a:lstStyle/>
          <a:p>
            <a:pPr lvl="1">
              <a:lnSpc>
                <a:spcPct val="80000"/>
              </a:lnSpc>
              <a:spcBef>
                <a:spcPts val="600"/>
              </a:spcBef>
              <a:spcAft>
                <a:spcPts val="300"/>
              </a:spcAft>
            </a:pPr>
            <a:r>
              <a:rPr lang="en-US" sz="1800" dirty="0"/>
              <a:t>In-house AM design and development, with worker involvement </a:t>
            </a:r>
            <a:endParaRPr lang="en-GB" sz="1800" dirty="0"/>
          </a:p>
          <a:p>
            <a:pPr lvl="1">
              <a:lnSpc>
                <a:spcPct val="80000"/>
              </a:lnSpc>
              <a:spcBef>
                <a:spcPts val="600"/>
              </a:spcBef>
              <a:spcAft>
                <a:spcPts val="300"/>
              </a:spcAft>
            </a:pPr>
            <a:r>
              <a:rPr lang="en-GB" sz="1800" dirty="0"/>
              <a:t>Participatory approach, sense of ownership and engagement</a:t>
            </a:r>
          </a:p>
          <a:p>
            <a:pPr lvl="1">
              <a:lnSpc>
                <a:spcPct val="80000"/>
              </a:lnSpc>
              <a:spcBef>
                <a:spcPts val="600"/>
              </a:spcBef>
              <a:spcAft>
                <a:spcPts val="300"/>
              </a:spcAft>
            </a:pPr>
            <a:r>
              <a:rPr lang="en-US" sz="1800" dirty="0">
                <a:ea typeface="Aptos" panose="020B0004020202020204" pitchFamily="34" charset="0"/>
                <a:cs typeface="Aptos" panose="020B0004020202020204" pitchFamily="34" charset="0"/>
              </a:rPr>
              <a:t>Proactive approach to OSH: collaborations with research institutions and national OSH </a:t>
            </a:r>
            <a:r>
              <a:rPr lang="en-US" sz="1800" dirty="0" err="1">
                <a:ea typeface="Aptos" panose="020B0004020202020204" pitchFamily="34" charset="0"/>
                <a:cs typeface="Aptos" panose="020B0004020202020204" pitchFamily="34" charset="0"/>
              </a:rPr>
              <a:t>organisations</a:t>
            </a:r>
            <a:endParaRPr lang="en-GB" sz="1800" dirty="0">
              <a:ea typeface="Aptos" panose="020B0004020202020204" pitchFamily="34" charset="0"/>
              <a:cs typeface="Aptos" panose="020B0004020202020204" pitchFamily="34" charset="0"/>
            </a:endParaRPr>
          </a:p>
          <a:p>
            <a:pPr lvl="1">
              <a:lnSpc>
                <a:spcPct val="80000"/>
              </a:lnSpc>
              <a:spcBef>
                <a:spcPts val="600"/>
              </a:spcBef>
              <a:spcAft>
                <a:spcPts val="300"/>
              </a:spcAft>
            </a:pPr>
            <a:r>
              <a:rPr lang="en-US" sz="1800" dirty="0">
                <a:effectLst/>
                <a:ea typeface="Aptos" panose="020B0004020202020204" pitchFamily="34" charset="0"/>
                <a:cs typeface="Aptos" panose="020B0004020202020204" pitchFamily="34" charset="0"/>
              </a:rPr>
              <a:t>Strict quality controls but comprehensive information to workers, autonomy and discretionary management of daily tasks</a:t>
            </a:r>
            <a:endParaRPr lang="en-GB" sz="1800" dirty="0">
              <a:effectLst/>
              <a:ea typeface="Aptos" panose="020B0004020202020204" pitchFamily="34" charset="0"/>
              <a:cs typeface="Aptos" panose="020B0004020202020204" pitchFamily="34" charset="0"/>
            </a:endParaRPr>
          </a:p>
          <a:p>
            <a:pPr lvl="1">
              <a:lnSpc>
                <a:spcPct val="80000"/>
              </a:lnSpc>
              <a:spcBef>
                <a:spcPts val="600"/>
              </a:spcBef>
              <a:spcAft>
                <a:spcPts val="300"/>
              </a:spcAft>
            </a:pPr>
            <a:r>
              <a:rPr lang="en-GB" sz="1800" dirty="0">
                <a:ea typeface="Aptos" panose="020B0004020202020204" pitchFamily="34" charset="0"/>
                <a:cs typeface="Aptos" panose="020B0004020202020204" pitchFamily="34" charset="0"/>
              </a:rPr>
              <a:t>S</a:t>
            </a:r>
            <a:r>
              <a:rPr lang="en-GB" sz="1800" dirty="0">
                <a:effectLst/>
                <a:ea typeface="Aptos" panose="020B0004020202020204" pitchFamily="34" charset="0"/>
                <a:cs typeface="Aptos" panose="020B0004020202020204" pitchFamily="34" charset="0"/>
              </a:rPr>
              <a:t>upports operators to manage the process and adapt to changes using real-time data and automated task assignments</a:t>
            </a:r>
            <a:endParaRPr lang="en-GB" sz="1800" dirty="0">
              <a:effectLst/>
              <a:ea typeface="MS Mincho" panose="02020609040205080304" pitchFamily="49" charset="-128"/>
              <a:cs typeface="Arial" panose="020B0604020202020204" pitchFamily="34" charset="0"/>
            </a:endParaRPr>
          </a:p>
          <a:p>
            <a:pPr lvl="1">
              <a:lnSpc>
                <a:spcPct val="80000"/>
              </a:lnSpc>
              <a:spcBef>
                <a:spcPts val="600"/>
              </a:spcBef>
              <a:spcAft>
                <a:spcPts val="300"/>
              </a:spcAft>
            </a:pPr>
            <a:r>
              <a:rPr lang="en-GB" sz="1800" dirty="0">
                <a:effectLst/>
                <a:ea typeface="Aptos" panose="020B0004020202020204" pitchFamily="34" charset="0"/>
                <a:cs typeface="Aptos" panose="020B0004020202020204" pitchFamily="34" charset="0"/>
              </a:rPr>
              <a:t>Higher productivity, better OSH outcomes &amp; prevention, higher </a:t>
            </a:r>
            <a:br>
              <a:rPr lang="en-GB" sz="1800" dirty="0">
                <a:effectLst/>
                <a:ea typeface="Aptos" panose="020B0004020202020204" pitchFamily="34" charset="0"/>
                <a:cs typeface="Aptos" panose="020B0004020202020204" pitchFamily="34" charset="0"/>
              </a:rPr>
            </a:br>
            <a:r>
              <a:rPr lang="en-GB" sz="1800" dirty="0">
                <a:effectLst/>
                <a:ea typeface="Aptos" panose="020B0004020202020204" pitchFamily="34" charset="0"/>
                <a:cs typeface="Aptos" panose="020B0004020202020204" pitchFamily="34" charset="0"/>
              </a:rPr>
              <a:t>job satisfaction, reduced stress</a:t>
            </a:r>
          </a:p>
        </p:txBody>
      </p:sp>
    </p:spTree>
    <p:extLst>
      <p:ext uri="{BB962C8B-B14F-4D97-AF65-F5344CB8AC3E}">
        <p14:creationId xmlns:p14="http://schemas.microsoft.com/office/powerpoint/2010/main" val="246348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0BF0D083-A021-5C54-ECDC-F5BF7E702D1C}"/>
              </a:ext>
            </a:extLst>
          </p:cNvPr>
          <p:cNvSpPr/>
          <p:nvPr/>
        </p:nvSpPr>
        <p:spPr>
          <a:xfrm rot="10800000">
            <a:off x="638682" y="740018"/>
            <a:ext cx="7803397" cy="3663464"/>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key and checklist with a key&#10;&#10;Description automatically generated">
            <a:extLst>
              <a:ext uri="{FF2B5EF4-FFF2-40B4-BE49-F238E27FC236}">
                <a16:creationId xmlns:a16="http://schemas.microsoft.com/office/drawing/2014/main" id="{7564829B-C41F-9095-9BE2-9C11BC9FB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1581" y="3528362"/>
            <a:ext cx="983737" cy="953037"/>
          </a:xfrm>
          <a:prstGeom prst="rect">
            <a:avLst/>
          </a:prstGeom>
        </p:spPr>
      </p:pic>
      <p:sp>
        <p:nvSpPr>
          <p:cNvPr id="2" name="Title 1">
            <a:extLst>
              <a:ext uri="{FF2B5EF4-FFF2-40B4-BE49-F238E27FC236}">
                <a16:creationId xmlns:a16="http://schemas.microsoft.com/office/drawing/2014/main" id="{AF8E30F6-6CFA-1691-2C01-22B75CCFE865}"/>
              </a:ext>
            </a:extLst>
          </p:cNvPr>
          <p:cNvSpPr>
            <a:spLocks noGrp="1"/>
          </p:cNvSpPr>
          <p:nvPr>
            <p:ph type="title"/>
          </p:nvPr>
        </p:nvSpPr>
        <p:spPr>
          <a:xfrm>
            <a:off x="54607" y="377102"/>
            <a:ext cx="9034785" cy="275418"/>
          </a:xfrm>
        </p:spPr>
        <p:txBody>
          <a:bodyPr/>
          <a:lstStyle/>
          <a:p>
            <a:r>
              <a:rPr lang="en-GB" sz="2400" dirty="0"/>
              <a:t>Case study: </a:t>
            </a:r>
            <a:r>
              <a:rPr lang="en-GB" sz="2400" dirty="0">
                <a:ea typeface="Aptos" panose="020B0004020202020204" pitchFamily="34" charset="0"/>
                <a:cs typeface="Aptos" panose="020B0004020202020204" pitchFamily="34" charset="0"/>
              </a:rPr>
              <a:t>AM in the </a:t>
            </a:r>
            <a:r>
              <a:rPr lang="en-GB" sz="2400" dirty="0">
                <a:solidFill>
                  <a:srgbClr val="003399"/>
                </a:solidFill>
                <a:ea typeface="Aptos" panose="020B0004020202020204" pitchFamily="34" charset="0"/>
                <a:cs typeface="Aptos" panose="020B0004020202020204" pitchFamily="34" charset="0"/>
              </a:rPr>
              <a:t>assembly</a:t>
            </a:r>
            <a:r>
              <a:rPr lang="en-GB" sz="2400" dirty="0">
                <a:ea typeface="Aptos" panose="020B0004020202020204" pitchFamily="34" charset="0"/>
                <a:cs typeface="Aptos" panose="020B0004020202020204" pitchFamily="34" charset="0"/>
              </a:rPr>
              <a:t> line at a </a:t>
            </a:r>
            <a:r>
              <a:rPr lang="en-GB" sz="2400" dirty="0">
                <a:effectLst/>
                <a:ea typeface="Aptos" panose="020B0004020202020204" pitchFamily="34" charset="0"/>
                <a:cs typeface="Aptos" panose="020B0004020202020204" pitchFamily="34" charset="0"/>
              </a:rPr>
              <a:t>car manufacturer</a:t>
            </a:r>
            <a:br>
              <a:rPr lang="en-GB" sz="2400" dirty="0">
                <a:effectLst/>
                <a:ea typeface="Aptos" panose="020B0004020202020204" pitchFamily="34" charset="0"/>
                <a:cs typeface="Aptos" panose="020B0004020202020204" pitchFamily="34" charset="0"/>
              </a:rPr>
            </a:br>
            <a:endParaRPr lang="en-GB" sz="2400" dirty="0"/>
          </a:p>
        </p:txBody>
      </p:sp>
      <p:sp>
        <p:nvSpPr>
          <p:cNvPr id="3" name="Content Placeholder 2">
            <a:extLst>
              <a:ext uri="{FF2B5EF4-FFF2-40B4-BE49-F238E27FC236}">
                <a16:creationId xmlns:a16="http://schemas.microsoft.com/office/drawing/2014/main" id="{AC3E137B-26BC-95E1-C4C0-EA9DE6CBFCE4}"/>
              </a:ext>
            </a:extLst>
          </p:cNvPr>
          <p:cNvSpPr>
            <a:spLocks noGrp="1"/>
          </p:cNvSpPr>
          <p:nvPr>
            <p:ph sz="half" idx="1"/>
          </p:nvPr>
        </p:nvSpPr>
        <p:spPr>
          <a:xfrm>
            <a:off x="800461" y="1320188"/>
            <a:ext cx="7641620" cy="3083294"/>
          </a:xfrm>
        </p:spPr>
        <p:txBody>
          <a:bodyPr>
            <a:noAutofit/>
          </a:bodyPr>
          <a:lstStyle/>
          <a:p>
            <a:pPr lvl="1">
              <a:lnSpc>
                <a:spcPct val="80000"/>
              </a:lnSpc>
              <a:spcBef>
                <a:spcPts val="600"/>
              </a:spcBef>
              <a:spcAft>
                <a:spcPts val="300"/>
              </a:spcAft>
            </a:pPr>
            <a:r>
              <a:rPr lang="en-US" sz="1800" dirty="0">
                <a:ea typeface="Aptos" panose="020B0004020202020204" pitchFamily="34" charset="0"/>
                <a:cs typeface="Aptos" panose="020B0004020202020204" pitchFamily="34" charset="0"/>
              </a:rPr>
              <a:t>T</a:t>
            </a:r>
            <a:r>
              <a:rPr lang="en-US" sz="1800" dirty="0">
                <a:effectLst/>
                <a:ea typeface="Aptos" panose="020B0004020202020204" pitchFamily="34" charset="0"/>
                <a:cs typeface="Aptos" panose="020B0004020202020204" pitchFamily="34" charset="0"/>
              </a:rPr>
              <a:t>op-down approach </a:t>
            </a:r>
            <a:r>
              <a:rPr lang="en-GB" sz="1800" dirty="0">
                <a:ea typeface="Aptos" panose="020B0004020202020204" pitchFamily="34" charset="0"/>
                <a:cs typeface="Aptos" panose="020B0004020202020204" pitchFamily="34" charset="0"/>
              </a:rPr>
              <a:t>to optimise assembly line with </a:t>
            </a:r>
            <a:r>
              <a:rPr lang="en-US" sz="1800" dirty="0">
                <a:effectLst/>
                <a:ea typeface="Aptos" panose="020B0004020202020204" pitchFamily="34" charset="0"/>
                <a:cs typeface="Aptos" panose="020B0004020202020204" pitchFamily="34" charset="0"/>
              </a:rPr>
              <a:t>focus on efficiency through precise task synchronization</a:t>
            </a:r>
          </a:p>
          <a:p>
            <a:pPr lvl="1">
              <a:lnSpc>
                <a:spcPct val="80000"/>
              </a:lnSpc>
              <a:spcBef>
                <a:spcPts val="600"/>
              </a:spcBef>
              <a:spcAft>
                <a:spcPts val="300"/>
              </a:spcAft>
            </a:pPr>
            <a:r>
              <a:rPr lang="en-US" sz="1800" dirty="0">
                <a:ea typeface="Aptos" panose="020B0004020202020204" pitchFamily="34" charset="0"/>
                <a:cs typeface="Aptos" panose="020B0004020202020204" pitchFamily="34" charset="0"/>
              </a:rPr>
              <a:t>High-intensity work managed through job rotations</a:t>
            </a:r>
            <a:endParaRPr lang="en-GB" sz="1800" dirty="0">
              <a:effectLst/>
              <a:ea typeface="Aptos" panose="020B0004020202020204" pitchFamily="34" charset="0"/>
              <a:cs typeface="Aptos" panose="020B0004020202020204" pitchFamily="34" charset="0"/>
            </a:endParaRPr>
          </a:p>
          <a:p>
            <a:pPr lvl="1">
              <a:lnSpc>
                <a:spcPct val="80000"/>
              </a:lnSpc>
              <a:spcBef>
                <a:spcPts val="600"/>
              </a:spcBef>
              <a:spcAft>
                <a:spcPts val="300"/>
              </a:spcAft>
            </a:pPr>
            <a:r>
              <a:rPr lang="en-US" sz="1800" dirty="0">
                <a:effectLst/>
                <a:ea typeface="Aptos" panose="020B0004020202020204" pitchFamily="34" charset="0"/>
                <a:cs typeface="Aptos" panose="020B0004020202020204" pitchFamily="34" charset="0"/>
              </a:rPr>
              <a:t>Flags operators who haven´t worked at a post for long and prompts reassignment and training</a:t>
            </a:r>
            <a:endParaRPr lang="en-GB" sz="1800" dirty="0">
              <a:effectLst/>
              <a:ea typeface="Aptos" panose="020B0004020202020204" pitchFamily="34" charset="0"/>
              <a:cs typeface="Aptos" panose="020B0004020202020204" pitchFamily="34" charset="0"/>
            </a:endParaRPr>
          </a:p>
          <a:p>
            <a:pPr lvl="1">
              <a:lnSpc>
                <a:spcPct val="80000"/>
              </a:lnSpc>
              <a:spcBef>
                <a:spcPts val="600"/>
              </a:spcBef>
              <a:spcAft>
                <a:spcPts val="300"/>
              </a:spcAft>
            </a:pPr>
            <a:r>
              <a:rPr lang="en-GB" sz="1800" dirty="0">
                <a:ea typeface="Aptos" panose="020B0004020202020204" pitchFamily="34" charset="0"/>
                <a:cs typeface="Aptos" panose="020B0004020202020204" pitchFamily="34" charset="0"/>
              </a:rPr>
              <a:t>Reduced number of quality incidents, improved productivity</a:t>
            </a:r>
          </a:p>
          <a:p>
            <a:pPr lvl="1">
              <a:lnSpc>
                <a:spcPct val="80000"/>
              </a:lnSpc>
              <a:spcBef>
                <a:spcPts val="600"/>
              </a:spcBef>
              <a:spcAft>
                <a:spcPts val="300"/>
              </a:spcAft>
            </a:pPr>
            <a:r>
              <a:rPr lang="en-GB" sz="1800" dirty="0">
                <a:ea typeface="Aptos" panose="020B0004020202020204" pitchFamily="34" charset="0"/>
                <a:cs typeface="Aptos" panose="020B0004020202020204" pitchFamily="34" charset="0"/>
              </a:rPr>
              <a:t>Better prevention of ergonomic risks</a:t>
            </a:r>
          </a:p>
          <a:p>
            <a:pPr lvl="1">
              <a:lnSpc>
                <a:spcPct val="80000"/>
              </a:lnSpc>
              <a:spcBef>
                <a:spcPts val="600"/>
              </a:spcBef>
              <a:spcAft>
                <a:spcPts val="300"/>
              </a:spcAft>
            </a:pPr>
            <a:r>
              <a:rPr lang="en-GB" sz="1800" dirty="0">
                <a:ea typeface="Aptos" panose="020B0004020202020204" pitchFamily="34" charset="0"/>
                <a:cs typeface="Aptos" panose="020B0004020202020204" pitchFamily="34" charset="0"/>
              </a:rPr>
              <a:t>Poor operator autonomy and increased workload</a:t>
            </a:r>
          </a:p>
          <a:p>
            <a:pPr lvl="1">
              <a:lnSpc>
                <a:spcPct val="80000"/>
              </a:lnSpc>
              <a:spcBef>
                <a:spcPts val="600"/>
              </a:spcBef>
              <a:spcAft>
                <a:spcPts val="300"/>
              </a:spcAft>
            </a:pPr>
            <a:r>
              <a:rPr lang="en-US" sz="1800" dirty="0">
                <a:ea typeface="Aptos" panose="020B0004020202020204" pitchFamily="34" charset="0"/>
                <a:cs typeface="Aptos" panose="020B0004020202020204" pitchFamily="34" charset="0"/>
              </a:rPr>
              <a:t>H</a:t>
            </a:r>
            <a:r>
              <a:rPr lang="en-US" sz="1800" dirty="0">
                <a:effectLst/>
                <a:ea typeface="Aptos" panose="020B0004020202020204" pitchFamily="34" charset="0"/>
                <a:cs typeface="Aptos" panose="020B0004020202020204" pitchFamily="34" charset="0"/>
              </a:rPr>
              <a:t>igh turnover and significant proportion of temporary </a:t>
            </a:r>
            <a:br>
              <a:rPr lang="en-US" sz="1800" dirty="0">
                <a:effectLst/>
                <a:ea typeface="Aptos" panose="020B0004020202020204" pitchFamily="34" charset="0"/>
                <a:cs typeface="Aptos" panose="020B0004020202020204" pitchFamily="34" charset="0"/>
              </a:rPr>
            </a:br>
            <a:r>
              <a:rPr lang="en-US" sz="1800" dirty="0">
                <a:effectLst/>
                <a:ea typeface="Aptos" panose="020B0004020202020204" pitchFamily="34" charset="0"/>
                <a:cs typeface="Aptos" panose="020B0004020202020204" pitchFamily="34" charset="0"/>
              </a:rPr>
              <a:t>agency workers</a:t>
            </a:r>
            <a:endParaRPr lang="en-GB" sz="1800"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671025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0FAC-4200-0EA4-66D0-075D19748D44}"/>
              </a:ext>
            </a:extLst>
          </p:cNvPr>
          <p:cNvSpPr>
            <a:spLocks noGrp="1"/>
          </p:cNvSpPr>
          <p:nvPr>
            <p:ph type="title"/>
          </p:nvPr>
        </p:nvSpPr>
        <p:spPr>
          <a:xfrm>
            <a:off x="449874" y="264940"/>
            <a:ext cx="8298590" cy="362594"/>
          </a:xfrm>
        </p:spPr>
        <p:txBody>
          <a:bodyPr/>
          <a:lstStyle/>
          <a:p>
            <a:r>
              <a:rPr lang="es-ES" sz="2400" err="1"/>
              <a:t>Worker</a:t>
            </a:r>
            <a:r>
              <a:rPr lang="es-ES" sz="2400"/>
              <a:t> </a:t>
            </a:r>
            <a:r>
              <a:rPr lang="es-ES" sz="2400" err="1"/>
              <a:t>participation</a:t>
            </a:r>
            <a:r>
              <a:rPr lang="es-ES" sz="2400"/>
              <a:t>: a </a:t>
            </a:r>
            <a:r>
              <a:rPr lang="es-ES" sz="2400" err="1"/>
              <a:t>cornerstone</a:t>
            </a:r>
            <a:r>
              <a:rPr lang="es-ES" sz="2400"/>
              <a:t> </a:t>
            </a:r>
            <a:r>
              <a:rPr lang="es-ES" sz="2400" err="1"/>
              <a:t>of</a:t>
            </a:r>
            <a:r>
              <a:rPr lang="es-ES" sz="2400"/>
              <a:t> OSH </a:t>
            </a:r>
            <a:r>
              <a:rPr lang="es-ES" sz="2400" err="1"/>
              <a:t>prevention</a:t>
            </a:r>
            <a:br>
              <a:rPr lang="es-ES" sz="2400"/>
            </a:br>
            <a:endParaRPr lang="en-GB" sz="2400"/>
          </a:p>
        </p:txBody>
      </p:sp>
      <p:graphicFrame>
        <p:nvGraphicFramePr>
          <p:cNvPr id="6" name="Diagram 5">
            <a:extLst>
              <a:ext uri="{FF2B5EF4-FFF2-40B4-BE49-F238E27FC236}">
                <a16:creationId xmlns:a16="http://schemas.microsoft.com/office/drawing/2014/main" id="{0EBF4F91-0FA3-41E4-A1D7-A6880CCDB067}"/>
              </a:ext>
            </a:extLst>
          </p:cNvPr>
          <p:cNvGraphicFramePr/>
          <p:nvPr>
            <p:extLst>
              <p:ext uri="{D42A27DB-BD31-4B8C-83A1-F6EECF244321}">
                <p14:modId xmlns:p14="http://schemas.microsoft.com/office/powerpoint/2010/main" val="2111697296"/>
              </p:ext>
            </p:extLst>
          </p:nvPr>
        </p:nvGraphicFramePr>
        <p:xfrm>
          <a:off x="722216" y="1681545"/>
          <a:ext cx="7378176" cy="2114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69AD9C6C-11F7-5268-4973-98955E9CE41C}"/>
              </a:ext>
            </a:extLst>
          </p:cNvPr>
          <p:cNvGraphicFramePr/>
          <p:nvPr>
            <p:extLst>
              <p:ext uri="{D42A27DB-BD31-4B8C-83A1-F6EECF244321}">
                <p14:modId xmlns:p14="http://schemas.microsoft.com/office/powerpoint/2010/main" val="3902549292"/>
              </p:ext>
            </p:extLst>
          </p:nvPr>
        </p:nvGraphicFramePr>
        <p:xfrm>
          <a:off x="722216" y="2571750"/>
          <a:ext cx="7378176" cy="2807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54BC630B-F15C-9727-6973-68A8AB5B72E5}"/>
              </a:ext>
            </a:extLst>
          </p:cNvPr>
          <p:cNvSpPr txBox="1"/>
          <p:nvPr/>
        </p:nvSpPr>
        <p:spPr>
          <a:xfrm>
            <a:off x="614204" y="1275606"/>
            <a:ext cx="7594200" cy="612475"/>
          </a:xfrm>
          <a:prstGeom prst="rect">
            <a:avLst/>
          </a:prstGeom>
          <a:noFill/>
          <a:ln w="28575">
            <a:solidFill>
              <a:srgbClr val="899E00"/>
            </a:solidFill>
          </a:ln>
        </p:spPr>
        <p:txBody>
          <a:bodyPr wrap="square">
            <a:spAutoFit/>
          </a:bodyPr>
          <a:lstStyle>
            <a:defPPr>
              <a:defRPr lang="en-US"/>
            </a:defPPr>
            <a:lvl1pPr>
              <a:defRPr sz="1600" b="1" i="1">
                <a:solidFill>
                  <a:srgbClr val="E64715"/>
                </a:solidFill>
                <a:latin typeface="Arial" panose="020B0604020202020204" pitchFamily="34" charset="0"/>
                <a:ea typeface="SimSun" panose="02010600030101010101" pitchFamily="2" charset="-122"/>
                <a:cs typeface="Times New Roman" panose="02020603050405020304" pitchFamily="18" charset="0"/>
              </a:defRPr>
            </a:lvl1pPr>
          </a:lstStyle>
          <a:p>
            <a:pPr marL="0" indent="0">
              <a:lnSpc>
                <a:spcPct val="80000"/>
              </a:lnSpc>
              <a:spcBef>
                <a:spcPts val="600"/>
              </a:spcBef>
              <a:buNone/>
            </a:pPr>
            <a:r>
              <a:rPr lang="en-US" sz="1800" b="0" i="1">
                <a:solidFill>
                  <a:srgbClr val="899E00"/>
                </a:solidFill>
                <a:ea typeface="SimSun" panose="02010600030101010101" pitchFamily="2" charset="-122"/>
                <a:cs typeface="Times New Roman" panose="02020603050405020304" pitchFamily="18" charset="0"/>
              </a:rPr>
              <a:t>It is essential to inform workers and engage them in their design and use.</a:t>
            </a:r>
          </a:p>
          <a:p>
            <a:pPr>
              <a:lnSpc>
                <a:spcPct val="80000"/>
              </a:lnSpc>
              <a:spcBef>
                <a:spcPts val="600"/>
              </a:spcBef>
            </a:pPr>
            <a:r>
              <a:rPr lang="en-US" sz="1800" b="0">
                <a:solidFill>
                  <a:srgbClr val="899E00"/>
                </a:solidFill>
              </a:rPr>
              <a:t>For this, AIWM should be transparent and understandable.</a:t>
            </a:r>
            <a:endParaRPr lang="en-GB" sz="1800" b="0">
              <a:solidFill>
                <a:srgbClr val="899E00"/>
              </a:solidFill>
            </a:endParaRPr>
          </a:p>
        </p:txBody>
      </p:sp>
      <p:sp>
        <p:nvSpPr>
          <p:cNvPr id="8" name="Title 1">
            <a:extLst>
              <a:ext uri="{FF2B5EF4-FFF2-40B4-BE49-F238E27FC236}">
                <a16:creationId xmlns:a16="http://schemas.microsoft.com/office/drawing/2014/main" id="{7D488F57-CFC5-43A5-8E10-4F975CA4D900}"/>
              </a:ext>
            </a:extLst>
          </p:cNvPr>
          <p:cNvSpPr txBox="1">
            <a:spLocks/>
          </p:cNvSpPr>
          <p:nvPr/>
        </p:nvSpPr>
        <p:spPr>
          <a:xfrm>
            <a:off x="602274" y="768996"/>
            <a:ext cx="8298590" cy="362594"/>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i="1" err="1">
                <a:solidFill>
                  <a:schemeClr val="tx1"/>
                </a:solidFill>
                <a:latin typeface="Arial" panose="020B0604020202020204" pitchFamily="34" charset="0"/>
                <a:ea typeface="SimSun" panose="02010600030101010101" pitchFamily="2" charset="-122"/>
                <a:cs typeface="Times New Roman" panose="02020603050405020304" pitchFamily="18" charset="0"/>
              </a:rPr>
              <a:t>Confirmed</a:t>
            </a:r>
            <a:r>
              <a:rPr lang="es-ES" i="1">
                <a:solidFill>
                  <a:schemeClr val="tx1"/>
                </a:solidFill>
                <a:latin typeface="Arial" panose="020B0604020202020204" pitchFamily="34" charset="0"/>
                <a:ea typeface="SimSun" panose="02010600030101010101" pitchFamily="2" charset="-122"/>
                <a:cs typeface="Times New Roman" panose="02020603050405020304" pitchFamily="18" charset="0"/>
              </a:rPr>
              <a:t> </a:t>
            </a:r>
            <a:r>
              <a:rPr lang="es-ES" i="1" err="1">
                <a:solidFill>
                  <a:schemeClr val="tx1"/>
                </a:solidFill>
                <a:latin typeface="Arial" panose="020B0604020202020204" pitchFamily="34" charset="0"/>
                <a:ea typeface="SimSun" panose="02010600030101010101" pitchFamily="2" charset="-122"/>
                <a:cs typeface="Times New Roman" panose="02020603050405020304" pitchFamily="18" charset="0"/>
              </a:rPr>
              <a:t>by</a:t>
            </a:r>
            <a:r>
              <a:rPr lang="es-ES" i="1">
                <a:solidFill>
                  <a:schemeClr val="tx1"/>
                </a:solidFill>
                <a:latin typeface="Arial" panose="020B0604020202020204" pitchFamily="34" charset="0"/>
                <a:ea typeface="SimSun" panose="02010600030101010101" pitchFamily="2" charset="-122"/>
                <a:cs typeface="Times New Roman" panose="02020603050405020304" pitchFamily="18" charset="0"/>
              </a:rPr>
              <a:t> case </a:t>
            </a:r>
            <a:r>
              <a:rPr lang="es-ES" i="1" err="1">
                <a:solidFill>
                  <a:schemeClr val="tx1"/>
                </a:solidFill>
                <a:latin typeface="Arial" panose="020B0604020202020204" pitchFamily="34" charset="0"/>
                <a:ea typeface="SimSun" panose="02010600030101010101" pitchFamily="2" charset="-122"/>
                <a:cs typeface="Times New Roman" panose="02020603050405020304" pitchFamily="18" charset="0"/>
              </a:rPr>
              <a:t>studies</a:t>
            </a:r>
            <a:r>
              <a:rPr lang="es-ES" i="1">
                <a:solidFill>
                  <a:schemeClr val="tx1"/>
                </a:solidFill>
                <a:latin typeface="Arial" panose="020B0604020202020204" pitchFamily="34" charset="0"/>
                <a:ea typeface="SimSun" panose="02010600030101010101" pitchFamily="2" charset="-122"/>
                <a:cs typeface="Times New Roman" panose="02020603050405020304" pitchFamily="18" charset="0"/>
              </a:rPr>
              <a:t>:</a:t>
            </a:r>
            <a:endParaRPr lang="en-GB" i="1">
              <a:solidFill>
                <a:schemeClr val="tx1"/>
              </a:solidFill>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0131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432908" y="0"/>
            <a:ext cx="7632700" cy="666103"/>
          </a:xfrm>
        </p:spPr>
        <p:txBody>
          <a:bodyPr lIns="0" tIns="0" rIns="0" bIns="0"/>
          <a:lstStyle/>
          <a:p>
            <a:r>
              <a:rPr lang="en-US" sz="2400" dirty="0">
                <a:solidFill>
                  <a:schemeClr val="accent1"/>
                </a:solidFill>
              </a:rPr>
              <a:t>Key messages for risk prevention</a:t>
            </a:r>
            <a:endParaRPr lang="en-US" sz="2000" dirty="0"/>
          </a:p>
        </p:txBody>
      </p:sp>
      <p:sp>
        <p:nvSpPr>
          <p:cNvPr id="2" name="TextBox 1"/>
          <p:cNvSpPr txBox="1"/>
          <p:nvPr/>
        </p:nvSpPr>
        <p:spPr>
          <a:xfrm>
            <a:off x="432908" y="1092940"/>
            <a:ext cx="8136904" cy="3954929"/>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solidFill>
                  <a:schemeClr val="accent1"/>
                </a:solidFill>
              </a:rPr>
              <a:t>Human-centred approach </a:t>
            </a:r>
          </a:p>
          <a:p>
            <a:pPr marL="742950" lvl="1" indent="-285750" fontAlgn="base">
              <a:buFont typeface="Arial" panose="020B0604020202020204" pitchFamily="34" charset="0"/>
              <a:buChar char="•"/>
            </a:pPr>
            <a:r>
              <a:rPr lang="en-US" sz="1400" dirty="0"/>
              <a:t>Workers and managers should remain in command</a:t>
            </a:r>
          </a:p>
          <a:p>
            <a:pPr marL="742950" lvl="1" indent="-285750" fontAlgn="base">
              <a:buFont typeface="Arial" panose="020B0604020202020204" pitchFamily="34" charset="0"/>
              <a:buChar char="•"/>
            </a:pPr>
            <a:r>
              <a:rPr lang="en-US" sz="1400" dirty="0"/>
              <a:t>Technology and AI to support </a:t>
            </a:r>
            <a:r>
              <a:rPr lang="en-GB" sz="1400" dirty="0"/>
              <a:t>but not replace human control and decisions</a:t>
            </a:r>
          </a:p>
          <a:p>
            <a:pPr marL="742950" lvl="1" indent="-285750" fontAlgn="base">
              <a:buFont typeface="Arial" panose="020B0604020202020204" pitchFamily="34" charset="0"/>
              <a:buChar char="•"/>
            </a:pPr>
            <a:r>
              <a:rPr lang="en-US" sz="1400" b="0" dirty="0">
                <a:cs typeface="Calibri" panose="020F0502020204030204" pitchFamily="34" charset="0"/>
              </a:rPr>
              <a:t>Preserve </a:t>
            </a:r>
            <a:r>
              <a:rPr lang="en-US" sz="1400" dirty="0">
                <a:cs typeface="Calibri" panose="020F0502020204030204" pitchFamily="34" charset="0"/>
              </a:rPr>
              <a:t>workers´ job control and autonomy</a:t>
            </a:r>
          </a:p>
          <a:p>
            <a:pPr marL="285750" indent="-285750">
              <a:spcBef>
                <a:spcPts val="600"/>
              </a:spcBef>
              <a:buFont typeface="Arial" panose="020B0604020202020204" pitchFamily="34" charset="0"/>
              <a:buChar char="•"/>
            </a:pPr>
            <a:r>
              <a:rPr lang="en-GB" sz="1600" dirty="0">
                <a:solidFill>
                  <a:schemeClr val="accent1"/>
                </a:solidFill>
              </a:rPr>
              <a:t>Transparency about the way digital tools and digital processes operate </a:t>
            </a:r>
          </a:p>
          <a:p>
            <a:pPr marL="285750" lvl="0" indent="-285750">
              <a:spcBef>
                <a:spcPts val="600"/>
              </a:spcBef>
              <a:buFont typeface="Arial" panose="020B0604020202020204" pitchFamily="34" charset="0"/>
              <a:buChar char="•"/>
            </a:pPr>
            <a:r>
              <a:rPr lang="en-GB" sz="1600" dirty="0">
                <a:solidFill>
                  <a:schemeClr val="accent1"/>
                </a:solidFill>
              </a:rPr>
              <a:t>Equal access to information of all stakeholders</a:t>
            </a:r>
          </a:p>
          <a:p>
            <a:pPr marL="285750" lvl="0" indent="-285750">
              <a:spcBef>
                <a:spcPts val="600"/>
              </a:spcBef>
              <a:buFont typeface="Arial" panose="020B0604020202020204" pitchFamily="34" charset="0"/>
              <a:buChar char="•"/>
            </a:pPr>
            <a:r>
              <a:rPr lang="en-GB" sz="1600" dirty="0">
                <a:solidFill>
                  <a:schemeClr val="accent1"/>
                </a:solidFill>
              </a:rPr>
              <a:t>Worker consultation/participation in the development, implementation and </a:t>
            </a:r>
            <a:br>
              <a:rPr lang="en-GB" sz="1600" dirty="0">
                <a:solidFill>
                  <a:schemeClr val="accent1"/>
                </a:solidFill>
              </a:rPr>
            </a:br>
            <a:r>
              <a:rPr lang="en-GB" sz="1600" dirty="0">
                <a:solidFill>
                  <a:schemeClr val="accent1"/>
                </a:solidFill>
              </a:rPr>
              <a:t>use of digital technologies and systems </a:t>
            </a:r>
          </a:p>
          <a:p>
            <a:pPr marL="285750" indent="-285750">
              <a:spcBef>
                <a:spcPts val="600"/>
              </a:spcBef>
              <a:buFont typeface="Arial" panose="020B0604020202020204" pitchFamily="34" charset="0"/>
              <a:buChar char="•"/>
            </a:pPr>
            <a:r>
              <a:rPr lang="en-GB" sz="1600" dirty="0">
                <a:solidFill>
                  <a:schemeClr val="accent1"/>
                </a:solidFill>
              </a:rPr>
              <a:t>Holistic approach to evaluating digital technologies and systems</a:t>
            </a:r>
            <a:endParaRPr lang="el-GR" sz="1600" dirty="0">
              <a:solidFill>
                <a:schemeClr val="accent1"/>
              </a:solidFill>
            </a:endParaRPr>
          </a:p>
          <a:p>
            <a:pPr marL="742950" lvl="1" indent="-285750" fontAlgn="base">
              <a:buFont typeface="Arial" panose="020B0604020202020204" pitchFamily="34" charset="0"/>
              <a:buChar char="•"/>
            </a:pPr>
            <a:r>
              <a:rPr lang="es-ES" sz="1400" dirty="0" err="1"/>
              <a:t>Raise</a:t>
            </a:r>
            <a:r>
              <a:rPr lang="es-ES" sz="1400" dirty="0"/>
              <a:t> OSH </a:t>
            </a:r>
            <a:r>
              <a:rPr lang="es-ES" sz="1400" dirty="0" err="1"/>
              <a:t>awareness</a:t>
            </a:r>
            <a:r>
              <a:rPr lang="es-ES" sz="1400" dirty="0"/>
              <a:t> </a:t>
            </a:r>
            <a:r>
              <a:rPr lang="es-ES" sz="1400" dirty="0" err="1"/>
              <a:t>of</a:t>
            </a:r>
            <a:r>
              <a:rPr lang="es-ES" sz="1400" dirty="0"/>
              <a:t> </a:t>
            </a:r>
            <a:r>
              <a:rPr lang="es-ES" sz="1400" dirty="0" err="1"/>
              <a:t>all</a:t>
            </a:r>
            <a:r>
              <a:rPr lang="es-ES" sz="1400" dirty="0"/>
              <a:t> </a:t>
            </a:r>
            <a:r>
              <a:rPr lang="es-ES" sz="1400" dirty="0" err="1"/>
              <a:t>actors</a:t>
            </a:r>
            <a:r>
              <a:rPr lang="es-ES" sz="1400" dirty="0"/>
              <a:t>: </a:t>
            </a:r>
            <a:r>
              <a:rPr lang="es-ES" sz="1400" dirty="0" err="1"/>
              <a:t>policy-makers</a:t>
            </a:r>
            <a:r>
              <a:rPr lang="es-ES" sz="1400" dirty="0"/>
              <a:t>, </a:t>
            </a:r>
            <a:r>
              <a:rPr lang="es-ES" sz="1400" dirty="0" err="1"/>
              <a:t>developers</a:t>
            </a:r>
            <a:r>
              <a:rPr lang="es-ES" sz="1400" dirty="0"/>
              <a:t>, </a:t>
            </a:r>
            <a:r>
              <a:rPr lang="es-ES" sz="1400" dirty="0" err="1"/>
              <a:t>workplace</a:t>
            </a:r>
            <a:r>
              <a:rPr lang="es-ES" sz="1400" dirty="0"/>
              <a:t> </a:t>
            </a:r>
            <a:r>
              <a:rPr lang="es-ES" sz="1400" dirty="0" err="1"/>
              <a:t>level</a:t>
            </a:r>
            <a:endParaRPr lang="es-ES" sz="1400" dirty="0"/>
          </a:p>
          <a:p>
            <a:pPr marL="742950" lvl="1" indent="-285750" fontAlgn="base">
              <a:buFont typeface="Arial" panose="020B0604020202020204" pitchFamily="34" charset="0"/>
              <a:buChar char="•"/>
            </a:pPr>
            <a:r>
              <a:rPr lang="es-ES" sz="1400" dirty="0" err="1"/>
              <a:t>Specific</a:t>
            </a:r>
            <a:r>
              <a:rPr lang="es-ES" sz="1400" dirty="0"/>
              <a:t> </a:t>
            </a:r>
            <a:r>
              <a:rPr lang="es-ES" sz="1400" dirty="0" err="1"/>
              <a:t>attention</a:t>
            </a:r>
            <a:r>
              <a:rPr lang="es-ES" sz="1400" dirty="0"/>
              <a:t> </a:t>
            </a:r>
            <a:r>
              <a:rPr lang="es-ES" sz="1400" dirty="0" err="1"/>
              <a:t>to</a:t>
            </a:r>
            <a:r>
              <a:rPr lang="es-ES" sz="1400" dirty="0"/>
              <a:t> </a:t>
            </a:r>
            <a:r>
              <a:rPr lang="es-ES" sz="1400" dirty="0" err="1"/>
              <a:t>impacts</a:t>
            </a:r>
            <a:r>
              <a:rPr lang="es-ES" sz="1400" dirty="0"/>
              <a:t> </a:t>
            </a:r>
            <a:r>
              <a:rPr lang="es-ES" sz="1400" dirty="0" err="1"/>
              <a:t>on</a:t>
            </a:r>
            <a:r>
              <a:rPr lang="es-ES" sz="1400" dirty="0"/>
              <a:t> </a:t>
            </a:r>
            <a:r>
              <a:rPr lang="es-ES" sz="1400" dirty="0" err="1"/>
              <a:t>workers</a:t>
            </a:r>
            <a:r>
              <a:rPr lang="es-ES" sz="1400" dirty="0"/>
              <a:t>´ mental </a:t>
            </a:r>
            <a:r>
              <a:rPr lang="es-ES" sz="1400" dirty="0" err="1"/>
              <a:t>health</a:t>
            </a:r>
            <a:endParaRPr lang="es-ES" sz="1400" dirty="0"/>
          </a:p>
          <a:p>
            <a:pPr marL="742950" lvl="1" indent="-285750" fontAlgn="base">
              <a:buFont typeface="Arial" panose="020B0604020202020204" pitchFamily="34" charset="0"/>
              <a:buChar char="•"/>
            </a:pPr>
            <a:r>
              <a:rPr lang="es-ES" sz="1400" dirty="0" err="1"/>
              <a:t>Prevention</a:t>
            </a:r>
            <a:r>
              <a:rPr lang="es-ES" sz="1400" dirty="0"/>
              <a:t> </a:t>
            </a:r>
            <a:r>
              <a:rPr lang="es-ES" sz="1400" dirty="0" err="1"/>
              <a:t>through</a:t>
            </a:r>
            <a:r>
              <a:rPr lang="es-ES" sz="1400" dirty="0"/>
              <a:t> </a:t>
            </a:r>
            <a:r>
              <a:rPr lang="es-ES" sz="1400" dirty="0" err="1"/>
              <a:t>design</a:t>
            </a:r>
            <a:endParaRPr lang="es-ES" sz="1400" dirty="0"/>
          </a:p>
          <a:p>
            <a:pPr marL="285750" indent="-285750" fontAlgn="base">
              <a:spcBef>
                <a:spcPts val="600"/>
              </a:spcBef>
              <a:buFont typeface="Arial" panose="020B0604020202020204" pitchFamily="34" charset="0"/>
              <a:buChar char="•"/>
            </a:pPr>
            <a:r>
              <a:rPr lang="en-US" sz="1600" dirty="0">
                <a:solidFill>
                  <a:schemeClr val="accent1"/>
                </a:solidFill>
              </a:rPr>
              <a:t>Proper consideration of digital technologies in the workplace Risk Assessment</a:t>
            </a:r>
          </a:p>
          <a:p>
            <a:pPr marL="742950" lvl="1" indent="-285750" fontAlgn="base">
              <a:buFont typeface="Arial" panose="020B0604020202020204" pitchFamily="34" charset="0"/>
              <a:buChar char="•"/>
            </a:pPr>
            <a:r>
              <a:rPr lang="en-US" sz="1400" dirty="0"/>
              <a:t>The workplace Risk Assessment should not be “delegated” to technology</a:t>
            </a:r>
          </a:p>
          <a:p>
            <a:pPr marL="285750" lvl="0" indent="-285750">
              <a:buFont typeface="Arial" panose="020B0604020202020204" pitchFamily="34" charset="0"/>
              <a:buChar char="•"/>
            </a:pPr>
            <a:endParaRPr lang="el-GR" sz="1600" dirty="0">
              <a:solidFill>
                <a:schemeClr val="accent1"/>
              </a:solidFill>
            </a:endParaRPr>
          </a:p>
        </p:txBody>
      </p:sp>
      <p:sp>
        <p:nvSpPr>
          <p:cNvPr id="4" name="Speech Bubble: Rectangle 3">
            <a:extLst>
              <a:ext uri="{FF2B5EF4-FFF2-40B4-BE49-F238E27FC236}">
                <a16:creationId xmlns:a16="http://schemas.microsoft.com/office/drawing/2014/main" id="{46283834-05D8-4FAC-B84C-900640A54B53}"/>
              </a:ext>
            </a:extLst>
          </p:cNvPr>
          <p:cNvSpPr/>
          <p:nvPr/>
        </p:nvSpPr>
        <p:spPr>
          <a:xfrm rot="10800000">
            <a:off x="432908" y="595744"/>
            <a:ext cx="8019352" cy="4128655"/>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no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key and checklist with a key&#10;&#10;Description automatically generated">
            <a:extLst>
              <a:ext uri="{FF2B5EF4-FFF2-40B4-BE49-F238E27FC236}">
                <a16:creationId xmlns:a16="http://schemas.microsoft.com/office/drawing/2014/main" id="{6DD317F7-B4F1-7F44-F375-7B16399B0F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10887" y="725822"/>
            <a:ext cx="1300149" cy="1416385"/>
          </a:xfrm>
          <a:prstGeom prst="rect">
            <a:avLst/>
          </a:prstGeom>
        </p:spPr>
      </p:pic>
    </p:spTree>
    <p:extLst>
      <p:ext uri="{BB962C8B-B14F-4D97-AF65-F5344CB8AC3E}">
        <p14:creationId xmlns:p14="http://schemas.microsoft.com/office/powerpoint/2010/main" val="878487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165" y="4182696"/>
            <a:ext cx="8226453" cy="367200"/>
          </a:xfrm>
        </p:spPr>
        <p:txBody>
          <a:bodyPr/>
          <a:lstStyle/>
          <a:p>
            <a:r>
              <a:rPr lang="en-GB" sz="1600" noProof="0" dirty="0"/>
              <a:t>HWC 2023-25 - Safe and healthy work in the digital age </a:t>
            </a:r>
          </a:p>
        </p:txBody>
      </p:sp>
      <p:sp>
        <p:nvSpPr>
          <p:cNvPr id="4" name="Content Placeholder 3"/>
          <p:cNvSpPr>
            <a:spLocks noGrp="1"/>
          </p:cNvSpPr>
          <p:nvPr>
            <p:ph sz="half" idx="1"/>
          </p:nvPr>
        </p:nvSpPr>
        <p:spPr>
          <a:xfrm>
            <a:off x="323527" y="843558"/>
            <a:ext cx="8604913" cy="1802417"/>
          </a:xfrm>
        </p:spPr>
        <p:txBody>
          <a:bodyPr>
            <a:normAutofit/>
          </a:bodyPr>
          <a:lstStyle/>
          <a:p>
            <a:r>
              <a:rPr lang="en-GB" sz="1600" noProof="0" dirty="0"/>
              <a:t>Five priority areas</a:t>
            </a:r>
          </a:p>
          <a:p>
            <a:pPr marL="552600" lvl="2" indent="-228600">
              <a:spcBef>
                <a:spcPts val="300"/>
              </a:spcBef>
              <a:buFont typeface="+mj-lt"/>
              <a:buAutoNum type="arabicPeriod"/>
            </a:pPr>
            <a:r>
              <a:rPr lang="en-GB" sz="1400" noProof="0" dirty="0"/>
              <a:t>Digital platform work (February – May 2024)</a:t>
            </a:r>
          </a:p>
          <a:p>
            <a:pPr marL="552600" lvl="2" indent="-228600">
              <a:spcBef>
                <a:spcPts val="300"/>
              </a:spcBef>
              <a:buFont typeface="+mj-lt"/>
              <a:buAutoNum type="arabicPeriod"/>
            </a:pPr>
            <a:r>
              <a:rPr lang="en-GB" sz="1400" noProof="0" dirty="0"/>
              <a:t>Automation of tasks (June – September 2024)</a:t>
            </a:r>
          </a:p>
          <a:p>
            <a:pPr marL="552600" lvl="2" indent="-228600">
              <a:spcBef>
                <a:spcPts val="300"/>
              </a:spcBef>
              <a:buFont typeface="+mj-lt"/>
              <a:buAutoNum type="arabicPeriod"/>
            </a:pPr>
            <a:r>
              <a:rPr lang="en-GB" sz="1400" noProof="0" dirty="0"/>
              <a:t>Remote and hybrid work (October 2024 – January 2025)</a:t>
            </a:r>
          </a:p>
          <a:p>
            <a:pPr marL="552600" lvl="2" indent="-228600">
              <a:spcBef>
                <a:spcPts val="300"/>
              </a:spcBef>
              <a:buFont typeface="+mj-lt"/>
              <a:buAutoNum type="arabicPeriod"/>
            </a:pPr>
            <a:r>
              <a:rPr lang="en-GB" sz="1400" noProof="0" dirty="0"/>
              <a:t>Worker management through AI/algorithms (February – May 2025)</a:t>
            </a:r>
          </a:p>
          <a:p>
            <a:pPr marL="552600" lvl="2" indent="-228600">
              <a:spcBef>
                <a:spcPts val="300"/>
              </a:spcBef>
              <a:buFont typeface="+mj-lt"/>
              <a:buAutoNum type="arabicPeriod"/>
            </a:pPr>
            <a:r>
              <a:rPr lang="en-GB" sz="1400" noProof="0" dirty="0"/>
              <a:t>Smart digital systems for OSH monitoring (June – September 2025)</a:t>
            </a:r>
          </a:p>
        </p:txBody>
      </p:sp>
      <p:pic>
        <p:nvPicPr>
          <p:cNvPr id="6" name="Picture 5">
            <a:extLst>
              <a:ext uri="{FF2B5EF4-FFF2-40B4-BE49-F238E27FC236}">
                <a16:creationId xmlns:a16="http://schemas.microsoft.com/office/drawing/2014/main" id="{2E16A397-27A2-4C4F-9138-3F01169810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967831"/>
            <a:ext cx="9144000" cy="2160240"/>
          </a:xfrm>
          <a:prstGeom prst="rect">
            <a:avLst/>
          </a:prstGeom>
        </p:spPr>
      </p:pic>
      <p:sp>
        <p:nvSpPr>
          <p:cNvPr id="3" name="Title 1">
            <a:extLst>
              <a:ext uri="{FF2B5EF4-FFF2-40B4-BE49-F238E27FC236}">
                <a16:creationId xmlns:a16="http://schemas.microsoft.com/office/drawing/2014/main" id="{3A3E20BA-BE18-8498-BB49-9AA6C7616D2C}"/>
              </a:ext>
            </a:extLst>
          </p:cNvPr>
          <p:cNvSpPr txBox="1">
            <a:spLocks/>
          </p:cNvSpPr>
          <p:nvPr/>
        </p:nvSpPr>
        <p:spPr>
          <a:xfrm>
            <a:off x="422786" y="56000"/>
            <a:ext cx="8505655" cy="553998"/>
          </a:xfrm>
          <a:prstGeom prst="rect">
            <a:avLst/>
          </a:prstGeom>
        </p:spPr>
        <p:txBody>
          <a:bodyPr vert="horz" wrap="square" lIns="0" tIns="0" rIns="0" bIns="0" rtlCol="0" anchor="ctr">
            <a:sp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err="1"/>
              <a:t>Healthy</a:t>
            </a:r>
            <a:r>
              <a:rPr lang="es-ES" dirty="0"/>
              <a:t> </a:t>
            </a:r>
            <a:r>
              <a:rPr lang="es-ES" dirty="0" err="1"/>
              <a:t>Workplaces</a:t>
            </a:r>
            <a:r>
              <a:rPr lang="es-ES" dirty="0"/>
              <a:t> </a:t>
            </a:r>
            <a:r>
              <a:rPr lang="es-ES" dirty="0" err="1"/>
              <a:t>Campain</a:t>
            </a:r>
            <a:r>
              <a:rPr lang="es-ES" dirty="0"/>
              <a:t> (HWC) 2023-25</a:t>
            </a:r>
            <a:br>
              <a:rPr lang="es-ES" dirty="0"/>
            </a:br>
            <a:r>
              <a:rPr lang="es-ES" dirty="0">
                <a:solidFill>
                  <a:schemeClr val="tx1"/>
                </a:solidFill>
              </a:rPr>
              <a:t>“</a:t>
            </a:r>
            <a:r>
              <a:rPr lang="es-ES" dirty="0" err="1">
                <a:solidFill>
                  <a:schemeClr val="tx1"/>
                </a:solidFill>
              </a:rPr>
              <a:t>Safe</a:t>
            </a:r>
            <a:r>
              <a:rPr lang="es-ES" dirty="0">
                <a:solidFill>
                  <a:schemeClr val="tx1"/>
                </a:solidFill>
              </a:rPr>
              <a:t> and </a:t>
            </a:r>
            <a:r>
              <a:rPr lang="es-ES" dirty="0" err="1">
                <a:solidFill>
                  <a:schemeClr val="tx1"/>
                </a:solidFill>
              </a:rPr>
              <a:t>healthy</a:t>
            </a:r>
            <a:r>
              <a:rPr lang="es-ES" dirty="0">
                <a:solidFill>
                  <a:schemeClr val="tx1"/>
                </a:solidFill>
              </a:rPr>
              <a:t> </a:t>
            </a:r>
            <a:r>
              <a:rPr lang="es-ES" dirty="0" err="1">
                <a:solidFill>
                  <a:schemeClr val="tx1"/>
                </a:solidFill>
              </a:rPr>
              <a:t>work</a:t>
            </a:r>
            <a:r>
              <a:rPr lang="es-ES" dirty="0">
                <a:solidFill>
                  <a:schemeClr val="tx1"/>
                </a:solidFill>
              </a:rPr>
              <a:t> in </a:t>
            </a:r>
            <a:r>
              <a:rPr lang="es-ES" dirty="0" err="1">
                <a:solidFill>
                  <a:schemeClr val="tx1"/>
                </a:solidFill>
              </a:rPr>
              <a:t>the</a:t>
            </a:r>
            <a:r>
              <a:rPr lang="es-ES" dirty="0">
                <a:solidFill>
                  <a:schemeClr val="tx1"/>
                </a:solidFill>
              </a:rPr>
              <a:t> digital </a:t>
            </a:r>
            <a:r>
              <a:rPr lang="es-ES" dirty="0" err="1">
                <a:solidFill>
                  <a:schemeClr val="tx1"/>
                </a:solidFill>
              </a:rPr>
              <a:t>age</a:t>
            </a:r>
            <a:r>
              <a:rPr lang="es-ES" dirty="0">
                <a:solidFill>
                  <a:schemeClr val="tx1"/>
                </a:solidFill>
              </a:rPr>
              <a:t>”</a:t>
            </a:r>
          </a:p>
        </p:txBody>
      </p:sp>
      <p:pic>
        <p:nvPicPr>
          <p:cNvPr id="5" name="Picture 4">
            <a:extLst>
              <a:ext uri="{FF2B5EF4-FFF2-40B4-BE49-F238E27FC236}">
                <a16:creationId xmlns:a16="http://schemas.microsoft.com/office/drawing/2014/main" id="{58A7DDB5-F578-DF52-1EDC-97B918382D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06" y="3145666"/>
            <a:ext cx="1441817" cy="973226"/>
          </a:xfrm>
          <a:prstGeom prst="rect">
            <a:avLst/>
          </a:prstGeom>
          <a:blipFill>
            <a:blip r:embed="rId5" cstate="email">
              <a:extLst>
                <a:ext uri="{28A0092B-C50C-407E-A947-70E740481C1C}">
                  <a14:useLocalDpi xmlns:a14="http://schemas.microsoft.com/office/drawing/2010/main"/>
                </a:ext>
              </a:extLst>
            </a:blip>
            <a:stretch>
              <a:fillRect/>
            </a:stretch>
          </a:blipFill>
          <a:ln w="38100">
            <a:solidFill>
              <a:srgbClr val="ACC700"/>
            </a:solidFill>
          </a:ln>
        </p:spPr>
      </p:pic>
      <p:pic>
        <p:nvPicPr>
          <p:cNvPr id="7" name="Picture 6">
            <a:extLst>
              <a:ext uri="{FF2B5EF4-FFF2-40B4-BE49-F238E27FC236}">
                <a16:creationId xmlns:a16="http://schemas.microsoft.com/office/drawing/2014/main" id="{6E9CD7F7-8BA6-20EA-09E7-6F6BDC58FD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4723" y="4140164"/>
            <a:ext cx="1441817" cy="909423"/>
          </a:xfrm>
          <a:prstGeom prst="rect">
            <a:avLst/>
          </a:prstGeom>
          <a:blipFill>
            <a:blip r:embed="rId5" cstate="email">
              <a:extLst>
                <a:ext uri="{28A0092B-C50C-407E-A947-70E740481C1C}">
                  <a14:useLocalDpi xmlns:a14="http://schemas.microsoft.com/office/drawing/2010/main"/>
                </a:ext>
              </a:extLst>
            </a:blip>
            <a:stretch>
              <a:fillRect/>
            </a:stretch>
          </a:blipFill>
          <a:ln w="38100">
            <a:solidFill>
              <a:srgbClr val="ACC700"/>
            </a:solidFill>
          </a:ln>
        </p:spPr>
      </p:pic>
      <p:pic>
        <p:nvPicPr>
          <p:cNvPr id="9" name="Picture 8">
            <a:extLst>
              <a:ext uri="{FF2B5EF4-FFF2-40B4-BE49-F238E27FC236}">
                <a16:creationId xmlns:a16="http://schemas.microsoft.com/office/drawing/2014/main" id="{954EF955-C3FE-B578-8771-4108481F35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09654" y="4063943"/>
            <a:ext cx="1441817" cy="973227"/>
          </a:xfrm>
          <a:prstGeom prst="rect">
            <a:avLst/>
          </a:prstGeom>
        </p:spPr>
      </p:pic>
      <p:pic>
        <p:nvPicPr>
          <p:cNvPr id="10" name="Picture 9">
            <a:extLst>
              <a:ext uri="{FF2B5EF4-FFF2-40B4-BE49-F238E27FC236}">
                <a16:creationId xmlns:a16="http://schemas.microsoft.com/office/drawing/2014/main" id="{05A49666-5C68-D839-B5C4-41F8C110C9B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34377" y="3022666"/>
            <a:ext cx="1409623" cy="951496"/>
          </a:xfrm>
          <a:prstGeom prst="rect">
            <a:avLst/>
          </a:prstGeom>
          <a:blipFill>
            <a:blip r:embed="rId5" cstate="email">
              <a:extLst>
                <a:ext uri="{28A0092B-C50C-407E-A947-70E740481C1C}">
                  <a14:useLocalDpi xmlns:a14="http://schemas.microsoft.com/office/drawing/2010/main"/>
                </a:ext>
              </a:extLst>
            </a:blip>
            <a:stretch>
              <a:fillRect/>
            </a:stretch>
          </a:blipFill>
          <a:ln w="38100">
            <a:solidFill>
              <a:srgbClr val="ACC700"/>
            </a:solidFill>
          </a:ln>
        </p:spPr>
      </p:pic>
      <p:sp>
        <p:nvSpPr>
          <p:cNvPr id="11" name="Arrow: Down 10">
            <a:extLst>
              <a:ext uri="{FF2B5EF4-FFF2-40B4-BE49-F238E27FC236}">
                <a16:creationId xmlns:a16="http://schemas.microsoft.com/office/drawing/2014/main" id="{04625258-29DB-6B64-3101-0F062625DBFD}"/>
              </a:ext>
            </a:extLst>
          </p:cNvPr>
          <p:cNvSpPr/>
          <p:nvPr/>
        </p:nvSpPr>
        <p:spPr>
          <a:xfrm rot="3580660">
            <a:off x="6395496" y="1600050"/>
            <a:ext cx="240305" cy="619453"/>
          </a:xfrm>
          <a:prstGeom prst="downArrow">
            <a:avLst>
              <a:gd name="adj1" fmla="val 52875"/>
              <a:gd name="adj2" fmla="val 50000"/>
            </a:avLst>
          </a:prstGeom>
          <a:solidFill>
            <a:srgbClr val="ACC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184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hand with a blue circle and a finger pressing a button&#10;&#10;Description automatically generated">
            <a:extLst>
              <a:ext uri="{FF2B5EF4-FFF2-40B4-BE49-F238E27FC236}">
                <a16:creationId xmlns:a16="http://schemas.microsoft.com/office/drawing/2014/main" id="{EFA04028-DED2-4508-93B0-CC87FD707D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05" y="955205"/>
            <a:ext cx="1708751" cy="1708751"/>
          </a:xfrm>
          <a:prstGeom prst="rect">
            <a:avLst/>
          </a:prstGeom>
        </p:spPr>
      </p:pic>
      <p:pic>
        <p:nvPicPr>
          <p:cNvPr id="7" name="Picture 6" descr="A computer with a screen on&#10;&#10;Description automatically generated">
            <a:extLst>
              <a:ext uri="{FF2B5EF4-FFF2-40B4-BE49-F238E27FC236}">
                <a16:creationId xmlns:a16="http://schemas.microsoft.com/office/drawing/2014/main" id="{8489CA9D-D157-4CC2-97DA-6C0008820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2617" y="698760"/>
            <a:ext cx="3610163" cy="2221639"/>
          </a:xfrm>
          <a:prstGeom prst="rect">
            <a:avLst/>
          </a:prstGeom>
        </p:spPr>
      </p:pic>
      <p:sp>
        <p:nvSpPr>
          <p:cNvPr id="5" name="Content Placeholder 2">
            <a:extLst>
              <a:ext uri="{FF2B5EF4-FFF2-40B4-BE49-F238E27FC236}">
                <a16:creationId xmlns:a16="http://schemas.microsoft.com/office/drawing/2014/main" id="{F567A181-C4B7-4D4B-8398-84F814A78CCF}"/>
              </a:ext>
            </a:extLst>
          </p:cNvPr>
          <p:cNvSpPr txBox="1">
            <a:spLocks/>
          </p:cNvSpPr>
          <p:nvPr/>
        </p:nvSpPr>
        <p:spPr>
          <a:xfrm>
            <a:off x="457200" y="3039206"/>
            <a:ext cx="8432194" cy="1708751"/>
          </a:xfrm>
          <a:prstGeom prst="rect">
            <a:avLst/>
          </a:prstGeom>
        </p:spPr>
        <p:txBody>
          <a:bodyPr vert="horz" lIns="0" tIns="45720" rIns="0" bIns="4572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lvl="0" indent="0">
              <a:buClr>
                <a:srgbClr val="ACC700"/>
              </a:buClr>
              <a:buNone/>
              <a:defRPr/>
            </a:pPr>
            <a:r>
              <a:rPr lang="en-GB" sz="1800" dirty="0">
                <a:solidFill>
                  <a:srgbClr val="899E00"/>
                </a:solidFill>
              </a:rPr>
              <a:t>Consult all publications on the topic: </a:t>
            </a:r>
          </a:p>
          <a:p>
            <a:pPr marL="0" lvl="0" indent="0">
              <a:spcBef>
                <a:spcPts val="0"/>
              </a:spcBef>
              <a:buClr>
                <a:srgbClr val="003399"/>
              </a:buClr>
              <a:buNone/>
              <a:defRPr/>
            </a:pPr>
            <a:r>
              <a:rPr lang="es-ES" sz="1400" dirty="0">
                <a:solidFill>
                  <a:srgbClr val="000000"/>
                </a:solidFill>
                <a:latin typeface="+mj-lt"/>
                <a:hlinkClick r:id="rId5"/>
              </a:rPr>
              <a:t>https://osha.europa.eu/en/publications-priority-area/ai-and-worker-management</a:t>
            </a:r>
            <a:endParaRPr lang="es-ES" sz="1400" dirty="0">
              <a:solidFill>
                <a:srgbClr val="000000"/>
              </a:solidFill>
              <a:latin typeface="+mj-lt"/>
            </a:endParaRPr>
          </a:p>
          <a:p>
            <a:pPr marL="0" marR="0" lvl="0" indent="0" algn="l" defTabSz="342900" rtl="0" eaLnBrk="1" fontAlgn="auto" latinLnBrk="0" hangingPunct="1">
              <a:lnSpc>
                <a:spcPct val="100000"/>
              </a:lnSpc>
              <a:spcBef>
                <a:spcPts val="2400"/>
              </a:spcBef>
              <a:spcAft>
                <a:spcPts val="0"/>
              </a:spcAft>
              <a:buClr>
                <a:srgbClr val="003399"/>
              </a:buClr>
              <a:buSzTx/>
              <a:buFont typeface="Wingdings" pitchFamily="2" charset="2"/>
              <a:buNone/>
              <a:tabLst/>
              <a:defRPr/>
            </a:pPr>
            <a:r>
              <a:rPr lang="en-GB" sz="1800" dirty="0">
                <a:solidFill>
                  <a:srgbClr val="899E00"/>
                </a:solidFill>
                <a:latin typeface="Arial"/>
              </a:rPr>
              <a:t>Healthy Workplaces Campaign “</a:t>
            </a:r>
            <a:r>
              <a:rPr lang="en-US" sz="1800" dirty="0">
                <a:solidFill>
                  <a:srgbClr val="899E00"/>
                </a:solidFill>
                <a:latin typeface="Arial"/>
              </a:rPr>
              <a:t>Safe and healthy work in the digital age”: </a:t>
            </a:r>
          </a:p>
          <a:p>
            <a:pPr marL="0" indent="0">
              <a:spcBef>
                <a:spcPts val="0"/>
              </a:spcBef>
              <a:buClr>
                <a:srgbClr val="003399"/>
              </a:buClr>
              <a:buNone/>
              <a:defRPr/>
            </a:pPr>
            <a:r>
              <a:rPr lang="en-GB" sz="1400" dirty="0">
                <a:solidFill>
                  <a:srgbClr val="000000"/>
                </a:solidFill>
                <a:latin typeface="+mj-lt"/>
                <a:hlinkClick r:id="rId6"/>
              </a:rPr>
              <a:t>https://healthy-workplaces.osha.europa.eu/en</a:t>
            </a:r>
            <a:r>
              <a:rPr lang="en-GB" sz="1400" dirty="0">
                <a:solidFill>
                  <a:srgbClr val="000000"/>
                </a:solidFill>
                <a:latin typeface="+mj-lt"/>
              </a:rPr>
              <a:t> </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s-ES" sz="14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GB" sz="1500" b="0" i="0" u="none" strike="noStrike" kern="1200" cap="none" spc="0" normalizeH="0" baseline="0" noProof="0" dirty="0">
              <a:ln>
                <a:noFill/>
              </a:ln>
              <a:solidFill>
                <a:srgbClr val="003399"/>
              </a:solidFill>
              <a:effectLst/>
              <a:uLnTx/>
              <a:uFillTx/>
              <a:latin typeface="Arial"/>
              <a:ea typeface="+mn-ea"/>
              <a:cs typeface="+mn-cs"/>
            </a:endParaRPr>
          </a:p>
        </p:txBody>
      </p:sp>
      <p:pic>
        <p:nvPicPr>
          <p:cNvPr id="3" name="Picture 2">
            <a:extLst>
              <a:ext uri="{FF2B5EF4-FFF2-40B4-BE49-F238E27FC236}">
                <a16:creationId xmlns:a16="http://schemas.microsoft.com/office/drawing/2014/main" id="{C959CF49-2329-41C2-D13F-35F51CE68F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60082" y="35271"/>
            <a:ext cx="2424020" cy="3283403"/>
          </a:xfrm>
          <a:prstGeom prst="rect">
            <a:avLst/>
          </a:prstGeom>
        </p:spPr>
      </p:pic>
      <p:sp>
        <p:nvSpPr>
          <p:cNvPr id="6" name="Title 5">
            <a:extLst>
              <a:ext uri="{FF2B5EF4-FFF2-40B4-BE49-F238E27FC236}">
                <a16:creationId xmlns:a16="http://schemas.microsoft.com/office/drawing/2014/main" id="{1B67C078-7767-3DF5-121B-164310745DD0}"/>
              </a:ext>
            </a:extLst>
          </p:cNvPr>
          <p:cNvSpPr>
            <a:spLocks noGrp="1"/>
          </p:cNvSpPr>
          <p:nvPr>
            <p:ph type="title"/>
          </p:nvPr>
        </p:nvSpPr>
        <p:spPr/>
        <p:txBody>
          <a:bodyPr/>
          <a:lstStyle/>
          <a:p>
            <a:r>
              <a:rPr lang="en-GB" sz="2400" dirty="0"/>
              <a:t>Thank you! </a:t>
            </a:r>
          </a:p>
        </p:txBody>
      </p:sp>
    </p:spTree>
    <p:extLst>
      <p:ext uri="{BB962C8B-B14F-4D97-AF65-F5344CB8AC3E}">
        <p14:creationId xmlns:p14="http://schemas.microsoft.com/office/powerpoint/2010/main" val="248826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22" y="189184"/>
            <a:ext cx="7559873" cy="367200"/>
          </a:xfrm>
        </p:spPr>
        <p:txBody>
          <a:bodyPr/>
          <a:lstStyle/>
          <a:p>
            <a:r>
              <a:rPr lang="en-US"/>
              <a:t>Copyright</a:t>
            </a:r>
          </a:p>
        </p:txBody>
      </p:sp>
      <p:sp>
        <p:nvSpPr>
          <p:cNvPr id="4" name="TextBox 3">
            <a:extLst>
              <a:ext uri="{FF2B5EF4-FFF2-40B4-BE49-F238E27FC236}">
                <a16:creationId xmlns:a16="http://schemas.microsoft.com/office/drawing/2014/main" id="{F25148AE-C978-AC71-8011-037CD4723C78}"/>
              </a:ext>
            </a:extLst>
          </p:cNvPr>
          <p:cNvSpPr txBox="1"/>
          <p:nvPr/>
        </p:nvSpPr>
        <p:spPr>
          <a:xfrm>
            <a:off x="368722" y="1535569"/>
            <a:ext cx="7860878" cy="2567369"/>
          </a:xfrm>
          <a:prstGeom prst="rect">
            <a:avLst/>
          </a:prstGeom>
          <a:noFill/>
        </p:spPr>
        <p:txBody>
          <a:bodyPr wrap="square" rtlCol="0">
            <a:spAutoFit/>
          </a:bodyPr>
          <a:lstStyle/>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400" i="0" u="none" strike="noStrike" kern="1200" cap="none" spc="0" normalizeH="0" baseline="0" dirty="0">
                <a:ln>
                  <a:noFill/>
                </a:ln>
                <a:solidFill>
                  <a:srgbClr val="003399"/>
                </a:solidFill>
                <a:effectLst/>
                <a:uLnTx/>
                <a:uFillTx/>
                <a:latin typeface="Arial"/>
                <a:ea typeface="+mn-ea"/>
                <a:cs typeface="+mn-cs"/>
              </a:rPr>
              <a:t>© European Agency for Safety and Health at Work, 2026</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400" i="0" u="none" strike="noStrike" kern="1200" cap="none" spc="0" normalizeH="0" baseline="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400" i="0" u="none" strike="noStrike" kern="1200" cap="none" spc="0" normalizeH="0" baseline="0" dirty="0">
                <a:ln>
                  <a:noFill/>
                </a:ln>
                <a:solidFill>
                  <a:srgbClr val="003399"/>
                </a:solidFill>
                <a:effectLst/>
                <a:uLnTx/>
                <a:uFillTx/>
                <a:latin typeface="Arial"/>
                <a:ea typeface="+mn-ea"/>
                <a:cs typeface="+mn-cs"/>
              </a:rPr>
              <a:t>Reproduction is </a:t>
            </a:r>
            <a:r>
              <a:rPr kumimoji="0" lang="en-US" sz="1400" i="0" u="none" strike="noStrike" kern="1200" cap="none" spc="0" normalizeH="0" baseline="0" dirty="0" err="1">
                <a:ln>
                  <a:noFill/>
                </a:ln>
                <a:solidFill>
                  <a:srgbClr val="003399"/>
                </a:solidFill>
                <a:effectLst/>
                <a:uLnTx/>
                <a:uFillTx/>
                <a:latin typeface="Arial"/>
                <a:ea typeface="+mn-ea"/>
                <a:cs typeface="+mn-cs"/>
              </a:rPr>
              <a:t>authorised</a:t>
            </a:r>
            <a:r>
              <a:rPr kumimoji="0" lang="en-US" sz="1400" i="0" u="none" strike="noStrike" kern="1200" cap="none" spc="0" normalizeH="0" baseline="0" dirty="0">
                <a:ln>
                  <a:noFill/>
                </a:ln>
                <a:solidFill>
                  <a:srgbClr val="003399"/>
                </a:solidFill>
                <a:effectLst/>
                <a:uLnTx/>
                <a:uFillTx/>
                <a:latin typeface="Arial"/>
                <a:ea typeface="+mn-ea"/>
                <a:cs typeface="+mn-cs"/>
              </a:rPr>
              <a:t> provided the source is acknowledged.</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400" i="0" u="none" strike="noStrike" kern="1200" cap="none" spc="0" normalizeH="0" baseline="0" dirty="0">
                <a:ln>
                  <a:noFill/>
                </a:ln>
                <a:solidFill>
                  <a:srgbClr val="003399"/>
                </a:solidFill>
                <a:effectLst/>
                <a:uLnTx/>
                <a:uFillTx/>
                <a:latin typeface="Arial"/>
                <a:ea typeface="+mn-ea"/>
                <a:cs typeface="+mn-cs"/>
              </a:rPr>
              <a:t>For reproduction or use of any photo under any other copyright than EU-OSHA, permission must be sought directly from the copyright holder.</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400" i="0" u="none" strike="noStrike" kern="1200" cap="none" spc="0" normalizeH="0" baseline="0" dirty="0">
                <a:ln>
                  <a:noFill/>
                </a:ln>
                <a:solidFill>
                  <a:srgbClr val="003399"/>
                </a:solidFill>
                <a:effectLst/>
                <a:uLnTx/>
                <a:uFillTx/>
                <a:latin typeface="Arial"/>
                <a:ea typeface="+mn-ea"/>
                <a:cs typeface="+mn-cs"/>
              </a:rPr>
              <a:t>The images in the ‘promotion milestones’ slides, excluding the HWC </a:t>
            </a:r>
            <a:r>
              <a:rPr lang="en-US" sz="1400" dirty="0">
                <a:solidFill>
                  <a:srgbClr val="003399"/>
                </a:solidFill>
                <a:latin typeface="Arial"/>
              </a:rPr>
              <a:t>visuals, </a:t>
            </a:r>
            <a:r>
              <a:rPr kumimoji="0" lang="en-US" sz="1400" i="0" u="none" strike="noStrike" kern="1200" cap="none" spc="0" normalizeH="0" baseline="0" dirty="0">
                <a:ln>
                  <a:noFill/>
                </a:ln>
                <a:solidFill>
                  <a:srgbClr val="003399"/>
                </a:solidFill>
                <a:effectLst/>
                <a:uLnTx/>
                <a:uFillTx/>
                <a:latin typeface="Arial"/>
                <a:ea typeface="+mn-ea"/>
                <a:cs typeface="+mn-cs"/>
              </a:rPr>
              <a:t>are used under extended license of ‘Adobe Stock’ purchased by EU-OSHA, therefore may not be reproduced in any form. </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400" i="0" u="none" strike="noStrike" kern="1200" cap="none" spc="0" normalizeH="0" baseline="0" dirty="0">
                <a:ln>
                  <a:noFill/>
                </a:ln>
                <a:solidFill>
                  <a:srgbClr val="003399"/>
                </a:solidFill>
                <a:effectLst/>
                <a:uLnTx/>
                <a:uFillTx/>
                <a:latin typeface="Arial"/>
                <a:ea typeface="+mn-ea"/>
                <a:cs typeface="+mn-cs"/>
              </a:rPr>
              <a:t>Neither the European Agency for Safety and Health at Work nor any person acting on behalf of the agency is responsible for the use that might be made of the following information.</a:t>
            </a:r>
          </a:p>
        </p:txBody>
      </p:sp>
    </p:spTree>
    <p:extLst>
      <p:ext uri="{BB962C8B-B14F-4D97-AF65-F5344CB8AC3E}">
        <p14:creationId xmlns:p14="http://schemas.microsoft.com/office/powerpoint/2010/main" val="169435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37" y="46109"/>
            <a:ext cx="7559873" cy="367200"/>
          </a:xfrm>
        </p:spPr>
        <p:txBody>
          <a:bodyPr/>
          <a:lstStyle/>
          <a:p>
            <a:r>
              <a:rPr lang="en-US" dirty="0"/>
              <a:t>D</a:t>
            </a:r>
            <a:r>
              <a:rPr lang="en-GB" dirty="0" err="1"/>
              <a:t>igitalisation</a:t>
            </a:r>
            <a:r>
              <a:rPr lang="en-GB" dirty="0"/>
              <a:t> and occupational safety and health</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022466048"/>
              </p:ext>
            </p:extLst>
          </p:nvPr>
        </p:nvGraphicFramePr>
        <p:xfrm>
          <a:off x="137797" y="229709"/>
          <a:ext cx="6523263" cy="3739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rot="16200000">
            <a:off x="5160109" y="1073224"/>
            <a:ext cx="2285439" cy="307777"/>
          </a:xfrm>
          <a:prstGeom prst="rect">
            <a:avLst/>
          </a:prstGeom>
        </p:spPr>
        <p:txBody>
          <a:bodyPr wrap="square">
            <a:spAutoFit/>
          </a:bodyPr>
          <a:lstStyle/>
          <a:p>
            <a:r>
              <a:rPr lang="en-GB" sz="1400" dirty="0"/>
              <a:t>© </a:t>
            </a:r>
            <a:r>
              <a:rPr lang="en-GB" sz="1400" dirty="0" err="1"/>
              <a:t>iStockphoto</a:t>
            </a:r>
            <a:r>
              <a:rPr lang="en-GB" sz="1400" dirty="0"/>
              <a:t> / </a:t>
            </a:r>
            <a:r>
              <a:rPr lang="en-GB" sz="1400" dirty="0" err="1"/>
              <a:t>fotografixx</a:t>
            </a:r>
            <a:endParaRPr lang="en-GB" sz="1400" dirty="0"/>
          </a:p>
        </p:txBody>
      </p:sp>
      <p:sp>
        <p:nvSpPr>
          <p:cNvPr id="8" name="Rectangle 7"/>
          <p:cNvSpPr/>
          <p:nvPr/>
        </p:nvSpPr>
        <p:spPr>
          <a:xfrm rot="16200000">
            <a:off x="7490002" y="2848590"/>
            <a:ext cx="2565462" cy="276999"/>
          </a:xfrm>
          <a:prstGeom prst="rect">
            <a:avLst/>
          </a:prstGeom>
        </p:spPr>
        <p:txBody>
          <a:bodyPr wrap="square">
            <a:spAutoFit/>
          </a:bodyPr>
          <a:lstStyle/>
          <a:p>
            <a:r>
              <a:rPr lang="en-GB" sz="1200" dirty="0"/>
              <a:t>© </a:t>
            </a:r>
            <a:r>
              <a:rPr lang="en-GB" sz="1200" dirty="0" err="1"/>
              <a:t>iStockphoto</a:t>
            </a:r>
            <a:r>
              <a:rPr lang="en-GB" sz="1200" dirty="0"/>
              <a:t> / rozdemir01</a:t>
            </a:r>
          </a:p>
        </p:txBody>
      </p:sp>
      <p:pic>
        <p:nvPicPr>
          <p:cNvPr id="5" name="Picture 4">
            <a:extLst>
              <a:ext uri="{FF2B5EF4-FFF2-40B4-BE49-F238E27FC236}">
                <a16:creationId xmlns:a16="http://schemas.microsoft.com/office/drawing/2014/main" id="{CDFDA93C-7BF3-472A-9F43-AEDA4D682608}"/>
              </a:ext>
            </a:extLst>
          </p:cNvPr>
          <p:cNvPicPr>
            <a:picLocks noChangeAspect="1"/>
          </p:cNvPicPr>
          <p:nvPr/>
        </p:nvPicPr>
        <p:blipFill>
          <a:blip r:embed="rId8"/>
          <a:stretch>
            <a:fillRect/>
          </a:stretch>
        </p:blipFill>
        <p:spPr>
          <a:xfrm>
            <a:off x="6550029" y="171450"/>
            <a:ext cx="1749081" cy="2025914"/>
          </a:xfrm>
          <a:prstGeom prst="rect">
            <a:avLst/>
          </a:prstGeom>
        </p:spPr>
      </p:pic>
      <p:pic>
        <p:nvPicPr>
          <p:cNvPr id="7" name="Picture 6">
            <a:extLst>
              <a:ext uri="{FF2B5EF4-FFF2-40B4-BE49-F238E27FC236}">
                <a16:creationId xmlns:a16="http://schemas.microsoft.com/office/drawing/2014/main" id="{ED363E70-8E76-4227-9513-F8E2117C41BB}"/>
              </a:ext>
            </a:extLst>
          </p:cNvPr>
          <p:cNvPicPr>
            <a:picLocks noChangeAspect="1"/>
          </p:cNvPicPr>
          <p:nvPr/>
        </p:nvPicPr>
        <p:blipFill>
          <a:blip r:embed="rId9"/>
          <a:stretch>
            <a:fillRect/>
          </a:stretch>
        </p:blipFill>
        <p:spPr>
          <a:xfrm>
            <a:off x="6773992" y="2369832"/>
            <a:ext cx="1860241" cy="1814450"/>
          </a:xfrm>
          <a:prstGeom prst="rect">
            <a:avLst/>
          </a:prstGeom>
        </p:spPr>
      </p:pic>
      <p:sp>
        <p:nvSpPr>
          <p:cNvPr id="9" name="TextBox 8">
            <a:extLst>
              <a:ext uri="{FF2B5EF4-FFF2-40B4-BE49-F238E27FC236}">
                <a16:creationId xmlns:a16="http://schemas.microsoft.com/office/drawing/2014/main" id="{114E6893-B612-4885-9F38-9F0CEA56667B}"/>
              </a:ext>
            </a:extLst>
          </p:cNvPr>
          <p:cNvSpPr txBox="1"/>
          <p:nvPr/>
        </p:nvSpPr>
        <p:spPr>
          <a:xfrm>
            <a:off x="492037" y="3730311"/>
            <a:ext cx="6226693" cy="907941"/>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en-GB" sz="1200" dirty="0">
                <a:solidFill>
                  <a:srgbClr val="003399"/>
                </a:solidFill>
              </a:rPr>
              <a:t>Digital technologies are rapidly changing how, where and when we work</a:t>
            </a:r>
          </a:p>
          <a:p>
            <a:pPr lvl="0" defTabSz="257175">
              <a:spcBef>
                <a:spcPts val="338"/>
              </a:spcBef>
              <a:buClr>
                <a:srgbClr val="003399"/>
              </a:buClr>
            </a:pPr>
            <a:endParaRPr lang="en-GB" sz="1200" dirty="0">
              <a:solidFill>
                <a:srgbClr val="003399"/>
              </a:solidFill>
            </a:endParaRPr>
          </a:p>
          <a:p>
            <a:pPr marL="342900" indent="-342900" defTabSz="257175">
              <a:spcBef>
                <a:spcPts val="338"/>
              </a:spcBef>
              <a:buClr>
                <a:srgbClr val="003399"/>
              </a:buClr>
              <a:buFont typeface="Arial" panose="020B0604020202020204" pitchFamily="34" charset="0"/>
              <a:buChar char="•"/>
            </a:pPr>
            <a:r>
              <a:rPr lang="en-US" sz="1200" dirty="0">
                <a:solidFill>
                  <a:srgbClr val="003399"/>
                </a:solidFill>
              </a:rPr>
              <a:t>For workers and employers in all sectors, digital technology offers increased opportunities but also presents challenges and risks in terms of safety and health</a:t>
            </a:r>
            <a:endParaRPr lang="en-US" sz="1200" dirty="0">
              <a:solidFill>
                <a:srgbClr val="003399"/>
              </a:solidFill>
              <a:cs typeface="Arial"/>
            </a:endParaRPr>
          </a:p>
        </p:txBody>
      </p:sp>
    </p:spTree>
    <p:extLst>
      <p:ext uri="{BB962C8B-B14F-4D97-AF65-F5344CB8AC3E}">
        <p14:creationId xmlns:p14="http://schemas.microsoft.com/office/powerpoint/2010/main" val="272248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Canvas 208"/>
          <p:cNvGrpSpPr/>
          <p:nvPr/>
        </p:nvGrpSpPr>
        <p:grpSpPr>
          <a:xfrm>
            <a:off x="217391" y="656999"/>
            <a:ext cx="8428587" cy="3534449"/>
            <a:chOff x="0" y="-12884"/>
            <a:chExt cx="5972175" cy="2194109"/>
          </a:xfrm>
        </p:grpSpPr>
        <p:sp>
          <p:nvSpPr>
            <p:cNvPr id="6" name="Rectangle 5"/>
            <p:cNvSpPr/>
            <p:nvPr/>
          </p:nvSpPr>
          <p:spPr>
            <a:xfrm>
              <a:off x="0" y="0"/>
              <a:ext cx="5972175" cy="2181225"/>
            </a:xfrm>
            <a:prstGeom prst="rect">
              <a:avLst/>
            </a:prstGeom>
          </p:spPr>
          <p:txBody>
            <a:bodyPr/>
            <a:lstStyle/>
            <a:p>
              <a:endParaRPr lang="en-GB"/>
            </a:p>
          </p:txBody>
        </p:sp>
        <p:sp>
          <p:nvSpPr>
            <p:cNvPr id="7" name="Text Box 200"/>
            <p:cNvSpPr txBox="1"/>
            <p:nvPr/>
          </p:nvSpPr>
          <p:spPr>
            <a:xfrm>
              <a:off x="34001" y="1"/>
              <a:ext cx="1030003" cy="2098165"/>
            </a:xfrm>
            <a:prstGeom prst="roundRect">
              <a:avLst/>
            </a:prstGeom>
            <a:solidFill>
              <a:schemeClr val="accent1">
                <a:lumMod val="20000"/>
                <a:lumOff val="8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64969" rIns="0" bIns="64969" numCol="1" spcCol="0" rtlCol="0" fromWordArt="0" anchor="t" anchorCtr="0" forceAA="0" compatLnSpc="1">
              <a:prstTxWarp prst="textNoShape">
                <a:avLst/>
              </a:prstTxWarp>
              <a:noAutofit/>
            </a:bodyPr>
            <a:lstStyle/>
            <a:p>
              <a:pPr algn="ctr"/>
              <a:r>
                <a:rPr lang="en-GB" sz="1100" b="1" dirty="0">
                  <a:latin typeface="Arial" panose="020B0604020202020204" pitchFamily="34" charset="0"/>
                  <a:ea typeface="Calibri" panose="020F0502020204030204" pitchFamily="34" charset="0"/>
                  <a:cs typeface="Arial" panose="020B0604020202020204" pitchFamily="34" charset="0"/>
                </a:rPr>
                <a:t>Digital technologies</a:t>
              </a:r>
              <a:endParaRPr lang="en-GB" sz="1100" dirty="0">
                <a:latin typeface="Arial" panose="020B0604020202020204" pitchFamily="34" charset="0"/>
                <a:ea typeface="Calibri" panose="020F0502020204030204" pitchFamily="34" charset="0"/>
                <a:cs typeface="Arial" panose="020B0604020202020204" pitchFamily="34" charset="0"/>
              </a:endParaRPr>
            </a:p>
            <a:p>
              <a:pPr marL="240447" marR="5927"/>
              <a:r>
                <a:rPr lang="en-GB" sz="1050" dirty="0">
                  <a:latin typeface="Arial" panose="020B0604020202020204" pitchFamily="34" charset="0"/>
                  <a:ea typeface="Calibri" panose="020F0502020204030204" pitchFamily="34" charset="0"/>
                  <a:cs typeface="Arial" panose="020B0604020202020204" pitchFamily="34" charset="0"/>
                </a:rPr>
                <a:t> </a:t>
              </a:r>
              <a:endParaRPr lang="en-GB" sz="1000" dirty="0">
                <a:latin typeface="Arial" panose="020B0604020202020204" pitchFamily="34" charset="0"/>
                <a:ea typeface="Calibri" panose="020F0502020204030204" pitchFamily="34" charset="0"/>
                <a:cs typeface="Arial" panose="020B0604020202020204" pitchFamily="34" charset="0"/>
              </a:endParaRPr>
            </a:p>
            <a:p>
              <a:pPr marL="171450" marR="5927" indent="-171450">
                <a:lnSpc>
                  <a:spcPct val="80000"/>
                </a:lnSpc>
                <a:buFont typeface="Arial" panose="020B0604020202020204" pitchFamily="34" charset="0"/>
                <a:buChar char="•"/>
              </a:pPr>
              <a:r>
                <a:rPr lang="en-GB" sz="1000" dirty="0">
                  <a:ea typeface="Calibri" panose="020F0502020204030204" pitchFamily="34" charset="0"/>
                  <a:cs typeface="Arial" panose="020B0604020202020204" pitchFamily="34" charset="0"/>
                </a:rPr>
                <a:t>Personal computers</a:t>
              </a:r>
            </a:p>
            <a:p>
              <a:pPr marL="171450" marR="5927" indent="-171450">
                <a:lnSpc>
                  <a:spcPct val="80000"/>
                </a:lnSpc>
                <a:buFont typeface="Arial" panose="020B0604020202020204" pitchFamily="34" charset="0"/>
                <a:buChar char="•"/>
              </a:pPr>
              <a:r>
                <a:rPr lang="en-GB" sz="1000" dirty="0">
                  <a:ea typeface="Calibri" panose="020F0502020204030204" pitchFamily="34" charset="0"/>
                  <a:cs typeface="Arial" panose="020B0604020202020204" pitchFamily="34" charset="0"/>
                </a:rPr>
                <a:t>Laptops &amp; Mobile devices</a:t>
              </a:r>
            </a:p>
            <a:p>
              <a:pPr marL="171450" marR="5927" indent="-171450">
                <a:lnSpc>
                  <a:spcPct val="80000"/>
                </a:lnSpc>
                <a:buFont typeface="Arial" panose="020B0604020202020204" pitchFamily="34" charset="0"/>
                <a:buChar char="•"/>
              </a:pPr>
              <a:r>
                <a:rPr lang="en-US" sz="1000" dirty="0">
                  <a:cs typeface="Arial" panose="020B0604020202020204" pitchFamily="34" charset="0"/>
                </a:rPr>
                <a:t>Automated machineries digitally connected to companies’ software systems </a:t>
              </a:r>
              <a:endParaRPr lang="en-GB" sz="1000" dirty="0">
                <a:ea typeface="Calibri" panose="020F0502020204030204" pitchFamily="34" charset="0"/>
                <a:cs typeface="Arial" panose="020B0604020202020204" pitchFamily="34" charset="0"/>
              </a:endParaRPr>
            </a:p>
            <a:p>
              <a:pPr marL="171450" marR="5927" indent="-171450">
                <a:lnSpc>
                  <a:spcPct val="80000"/>
                </a:lnSpc>
                <a:buFont typeface="Arial" panose="020B0604020202020204" pitchFamily="34" charset="0"/>
                <a:buChar char="•"/>
              </a:pPr>
              <a:r>
                <a:rPr lang="en-GB" sz="1000" dirty="0">
                  <a:ea typeface="Calibri" panose="020F0502020204030204" pitchFamily="34" charset="0"/>
                  <a:cs typeface="Arial" panose="020B0604020202020204" pitchFamily="34" charset="0"/>
                </a:rPr>
                <a:t>GPS</a:t>
              </a:r>
            </a:p>
            <a:p>
              <a:pPr marL="171450" marR="5927" indent="-171450">
                <a:lnSpc>
                  <a:spcPct val="80000"/>
                </a:lnSpc>
                <a:buFont typeface="Arial" panose="020B0604020202020204" pitchFamily="34" charset="0"/>
                <a:buChar char="•"/>
              </a:pPr>
              <a:r>
                <a:rPr lang="en-GB" sz="1000" dirty="0">
                  <a:ea typeface="Calibri" panose="020F0502020204030204" pitchFamily="34" charset="0"/>
                  <a:cs typeface="Arial" panose="020B0604020202020204" pitchFamily="34" charset="0"/>
                </a:rPr>
                <a:t>Cameras</a:t>
              </a:r>
            </a:p>
            <a:p>
              <a:pPr marL="171450" marR="5927" indent="-171450">
                <a:lnSpc>
                  <a:spcPct val="80000"/>
                </a:lnSpc>
                <a:buFont typeface="Arial" panose="020B0604020202020204" pitchFamily="34" charset="0"/>
                <a:buChar char="•"/>
              </a:pPr>
              <a:r>
                <a:rPr lang="en-GB" sz="1000" dirty="0">
                  <a:ea typeface="Calibri" panose="020F0502020204030204" pitchFamily="34" charset="0"/>
                  <a:cs typeface="Arial" panose="020B0604020202020204" pitchFamily="34" charset="0"/>
                </a:rPr>
                <a:t>Wearable devices</a:t>
              </a:r>
            </a:p>
            <a:p>
              <a:pPr marL="171450" marR="5927" indent="-171450">
                <a:lnSpc>
                  <a:spcPct val="80000"/>
                </a:lnSpc>
                <a:buFont typeface="Arial" panose="020B0604020202020204" pitchFamily="34" charset="0"/>
                <a:buChar char="•"/>
              </a:pPr>
              <a:r>
                <a:rPr lang="en-GB" sz="1000" dirty="0">
                  <a:ea typeface="Calibri" panose="020F0502020204030204" pitchFamily="34" charset="0"/>
                  <a:cs typeface="Arial" panose="020B0604020202020204" pitchFamily="34" charset="0"/>
                </a:rPr>
                <a:t>Other sensory devices</a:t>
              </a:r>
            </a:p>
            <a:p>
              <a:pPr marR="5927" indent="-240447" algn="ctr">
                <a:spcAft>
                  <a:spcPts val="1333"/>
                </a:spcAft>
              </a:pPr>
              <a:endParaRPr lang="en-US" sz="1000" b="1" i="1" dirty="0">
                <a:ea typeface="Calibri" panose="020F0502020204030204" pitchFamily="34" charset="0"/>
                <a:cs typeface="Arial" panose="020B0604020202020204" pitchFamily="34" charset="0"/>
              </a:endParaRPr>
            </a:p>
            <a:p>
              <a:pPr marR="5927" indent="-240447" algn="ctr">
                <a:spcAft>
                  <a:spcPts val="1333"/>
                </a:spcAft>
              </a:pPr>
              <a:r>
                <a:rPr lang="en-US" sz="1000" i="1" dirty="0">
                  <a:ea typeface="Calibri" panose="020F0502020204030204" pitchFamily="34" charset="0"/>
                  <a:cs typeface="Arial" panose="020B0604020202020204" pitchFamily="34" charset="0"/>
                </a:rPr>
                <a:t>In all jobs using digital technologies</a:t>
              </a:r>
            </a:p>
            <a:p>
              <a:pPr marR="5927" indent="-240447" algn="ctr">
                <a:spcAft>
                  <a:spcPts val="1333"/>
                </a:spcAft>
              </a:pPr>
              <a:r>
                <a:rPr lang="en-US" sz="1000" i="1" dirty="0">
                  <a:ea typeface="Calibri" panose="020F0502020204030204" pitchFamily="34" charset="0"/>
                  <a:cs typeface="Arial" panose="020B0604020202020204" pitchFamily="34" charset="0"/>
                </a:rPr>
                <a:t>Both in and outside the </a:t>
              </a:r>
              <a:r>
                <a:rPr lang="en-GB" sz="1000" i="1" dirty="0">
                  <a:ea typeface="Calibri" panose="020F0502020204030204" pitchFamily="34" charset="0"/>
                  <a:cs typeface="Arial" panose="020B0604020202020204" pitchFamily="34" charset="0"/>
                </a:rPr>
                <a:t>workplace</a:t>
              </a:r>
            </a:p>
            <a:p>
              <a:pPr algn="just"/>
              <a:r>
                <a:rPr lang="en-GB" sz="1050" dirty="0">
                  <a:latin typeface="Arial" panose="020B0604020202020204" pitchFamily="34" charset="0"/>
                  <a:ea typeface="Calibri" panose="020F0502020204030204" pitchFamily="34" charset="0"/>
                  <a:cs typeface="Arial" panose="020B0604020202020204" pitchFamily="34" charset="0"/>
                </a:rPr>
                <a:t> </a:t>
              </a:r>
            </a:p>
            <a:p>
              <a:pPr algn="just"/>
              <a:r>
                <a:rPr lang="en-GB" sz="1050" dirty="0">
                  <a:latin typeface="Arial" panose="020B0604020202020204" pitchFamily="34" charset="0"/>
                  <a:ea typeface="Calibri" panose="020F0502020204030204" pitchFamily="34" charset="0"/>
                  <a:cs typeface="Arial" panose="020B0604020202020204" pitchFamily="34" charset="0"/>
                </a:rPr>
                <a:t> </a:t>
              </a:r>
            </a:p>
          </p:txBody>
        </p:sp>
        <p:sp>
          <p:nvSpPr>
            <p:cNvPr id="8" name="Text Box 48"/>
            <p:cNvSpPr txBox="1"/>
            <p:nvPr/>
          </p:nvSpPr>
          <p:spPr>
            <a:xfrm>
              <a:off x="1262313" y="1"/>
              <a:ext cx="1325612" cy="1705237"/>
            </a:xfrm>
            <a:prstGeom prst="roundRect">
              <a:avLst/>
            </a:prstGeom>
            <a:solidFill>
              <a:schemeClr val="accent1">
                <a:lumMod val="20000"/>
                <a:lumOff val="8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64969" rIns="0" bIns="64969" numCol="1" spcCol="0" rtlCol="0" fromWordArt="0" anchor="t" anchorCtr="0" forceAA="0" compatLnSpc="1">
              <a:prstTxWarp prst="textNoShape">
                <a:avLst/>
              </a:prstTxWarp>
              <a:noAutofit/>
            </a:bodyPr>
            <a:lstStyle/>
            <a:p>
              <a:pPr algn="ctr">
                <a:spcAft>
                  <a:spcPts val="800"/>
                </a:spcAft>
              </a:pPr>
              <a:r>
                <a:rPr lang="en-GB" sz="1100" b="1" dirty="0">
                  <a:ea typeface="Calibri" panose="020F0502020204030204" pitchFamily="34" charset="0"/>
                  <a:cs typeface="Times New Roman" panose="02020603050405020304" pitchFamily="18" charset="0"/>
                </a:rPr>
                <a:t>Large amount of </a:t>
              </a:r>
              <a:br>
                <a:rPr lang="en-GB" sz="1100" b="1" dirty="0">
                  <a:ea typeface="Calibri" panose="020F0502020204030204" pitchFamily="34" charset="0"/>
                  <a:cs typeface="Times New Roman" panose="02020603050405020304" pitchFamily="18" charset="0"/>
                </a:rPr>
              </a:br>
              <a:r>
                <a:rPr lang="en-GB" sz="1100" b="1" dirty="0">
                  <a:ea typeface="Calibri" panose="020F0502020204030204" pitchFamily="34" charset="0"/>
                  <a:cs typeface="Times New Roman" panose="02020603050405020304" pitchFamily="18" charset="0"/>
                </a:rPr>
                <a:t>real-time data collected</a:t>
              </a:r>
              <a:endParaRPr lang="en-GB" sz="1100" dirty="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GB" sz="1000" dirty="0">
                  <a:ea typeface="Calibri" panose="020F0502020204030204" pitchFamily="34" charset="0"/>
                  <a:cs typeface="Times New Roman" panose="02020603050405020304" pitchFamily="18" charset="0"/>
                </a:rPr>
                <a:t>Time spent per task</a:t>
              </a:r>
            </a:p>
            <a:p>
              <a:pPr marL="171450" indent="-171450">
                <a:lnSpc>
                  <a:spcPct val="80000"/>
                </a:lnSpc>
                <a:buFont typeface="Arial" panose="020B0604020202020204" pitchFamily="34" charset="0"/>
                <a:buChar char="•"/>
              </a:pPr>
              <a:r>
                <a:rPr lang="en-GB" sz="1000" dirty="0">
                  <a:ea typeface="Calibri" panose="020F0502020204030204" pitchFamily="34" charset="0"/>
                  <a:cs typeface="Times New Roman" panose="02020603050405020304" pitchFamily="18" charset="0"/>
                </a:rPr>
                <a:t>Content of calls or  emails</a:t>
              </a:r>
            </a:p>
            <a:p>
              <a:pPr marL="171450" indent="-171450">
                <a:lnSpc>
                  <a:spcPct val="80000"/>
                </a:lnSpc>
                <a:buFont typeface="Arial" panose="020B0604020202020204" pitchFamily="34" charset="0"/>
                <a:buChar char="•"/>
              </a:pPr>
              <a:r>
                <a:rPr lang="en-GB" sz="1000" dirty="0">
                  <a:ea typeface="Calibri" panose="020F0502020204030204" pitchFamily="34" charset="0"/>
                  <a:cs typeface="Times New Roman" panose="02020603050405020304" pitchFamily="18" charset="0"/>
                </a:rPr>
                <a:t>Keyboard clicks</a:t>
              </a:r>
            </a:p>
            <a:p>
              <a:pPr marL="171450" indent="-171450">
                <a:lnSpc>
                  <a:spcPct val="80000"/>
                </a:lnSpc>
                <a:buFont typeface="Arial" panose="020B0604020202020204" pitchFamily="34" charset="0"/>
                <a:buChar char="•"/>
              </a:pPr>
              <a:r>
                <a:rPr lang="en-GB" sz="1000" dirty="0">
                  <a:ea typeface="Calibri" panose="020F0502020204030204" pitchFamily="34" charset="0"/>
                  <a:cs typeface="Times New Roman" panose="02020603050405020304" pitchFamily="18" charset="0"/>
                </a:rPr>
                <a:t>Screenshots</a:t>
              </a:r>
            </a:p>
            <a:p>
              <a:pPr marL="171450" indent="-171450">
                <a:lnSpc>
                  <a:spcPct val="80000"/>
                </a:lnSpc>
                <a:buFont typeface="Arial" panose="020B0604020202020204" pitchFamily="34" charset="0"/>
                <a:buChar char="•"/>
              </a:pPr>
              <a:r>
                <a:rPr lang="en-GB" sz="1000" dirty="0">
                  <a:ea typeface="Calibri" panose="020F0502020204030204" pitchFamily="34" charset="0"/>
                  <a:cs typeface="Times New Roman" panose="02020603050405020304" pitchFamily="18" charset="0"/>
                </a:rPr>
                <a:t>Websites visited</a:t>
              </a:r>
            </a:p>
            <a:p>
              <a:pPr marL="171450" indent="-171450">
                <a:lnSpc>
                  <a:spcPct val="80000"/>
                </a:lnSpc>
                <a:buFont typeface="Arial" panose="020B0604020202020204" pitchFamily="34" charset="0"/>
                <a:buChar char="•"/>
              </a:pPr>
              <a:r>
                <a:rPr lang="en-US" sz="1000" dirty="0">
                  <a:ea typeface="Calibri" panose="020F0502020204030204" pitchFamily="34" charset="0"/>
                  <a:cs typeface="Times New Roman" panose="02020603050405020304" pitchFamily="18" charset="0"/>
                </a:rPr>
                <a:t>Social media</a:t>
              </a:r>
            </a:p>
            <a:p>
              <a:pPr marL="171450" indent="-171450">
                <a:lnSpc>
                  <a:spcPct val="80000"/>
                </a:lnSpc>
                <a:buFont typeface="Arial" panose="020B0604020202020204" pitchFamily="34" charset="0"/>
                <a:buChar char="•"/>
              </a:pPr>
              <a:r>
                <a:rPr lang="en-GB" sz="1000" dirty="0">
                  <a:ea typeface="Calibri" panose="020F0502020204030204" pitchFamily="34" charset="0"/>
                  <a:cs typeface="Times New Roman" panose="02020603050405020304" pitchFamily="18" charset="0"/>
                </a:rPr>
                <a:t>Movements</a:t>
              </a:r>
            </a:p>
            <a:p>
              <a:pPr marL="171450" indent="-171450">
                <a:lnSpc>
                  <a:spcPct val="80000"/>
                </a:lnSpc>
                <a:buFont typeface="Arial" panose="020B0604020202020204" pitchFamily="34" charset="0"/>
                <a:buChar char="•"/>
              </a:pPr>
              <a:r>
                <a:rPr lang="en-GB" sz="1000" dirty="0">
                  <a:ea typeface="Calibri" panose="020F0502020204030204" pitchFamily="34" charset="0"/>
                  <a:cs typeface="Times New Roman" panose="02020603050405020304" pitchFamily="18" charset="0"/>
                </a:rPr>
                <a:t>Locations</a:t>
              </a:r>
            </a:p>
            <a:p>
              <a:pPr marL="171450" indent="-171450">
                <a:lnSpc>
                  <a:spcPct val="80000"/>
                </a:lnSpc>
                <a:buFont typeface="Arial" panose="020B0604020202020204" pitchFamily="34" charset="0"/>
                <a:buChar char="•"/>
              </a:pPr>
              <a:r>
                <a:rPr lang="en-GB" sz="1000" dirty="0">
                  <a:ea typeface="Calibri" panose="020F0502020204030204" pitchFamily="34" charset="0"/>
                  <a:cs typeface="Times New Roman" panose="02020603050405020304" pitchFamily="18" charset="0"/>
                </a:rPr>
                <a:t>Worker ratings</a:t>
              </a:r>
            </a:p>
            <a:p>
              <a:pPr marL="171450" indent="-171450">
                <a:lnSpc>
                  <a:spcPct val="80000"/>
                </a:lnSpc>
                <a:buFont typeface="Arial" panose="020B0604020202020204" pitchFamily="34" charset="0"/>
                <a:buChar char="•"/>
              </a:pPr>
              <a:r>
                <a:rPr lang="en-GB" sz="1000" dirty="0">
                  <a:ea typeface="Calibri" panose="020F0502020204030204" pitchFamily="34" charset="0"/>
                  <a:cs typeface="Times New Roman" panose="02020603050405020304" pitchFamily="18" charset="0"/>
                </a:rPr>
                <a:t>Vital signs</a:t>
              </a:r>
            </a:p>
            <a:p>
              <a:pPr marL="171450" indent="-171450">
                <a:lnSpc>
                  <a:spcPct val="80000"/>
                </a:lnSpc>
                <a:buFont typeface="Arial" panose="020B0604020202020204" pitchFamily="34" charset="0"/>
                <a:buChar char="•"/>
              </a:pPr>
              <a:r>
                <a:rPr lang="en-GB" sz="1000" dirty="0">
                  <a:ea typeface="Calibri" panose="020F0502020204030204" pitchFamily="34" charset="0"/>
                  <a:cs typeface="Times New Roman" panose="02020603050405020304" pitchFamily="18" charset="0"/>
                </a:rPr>
                <a:t>Indicators of stress and fatigue</a:t>
              </a:r>
            </a:p>
            <a:p>
              <a:pPr marL="171450" indent="-171450">
                <a:lnSpc>
                  <a:spcPct val="80000"/>
                </a:lnSpc>
                <a:buFont typeface="Arial" panose="020B0604020202020204" pitchFamily="34" charset="0"/>
                <a:buChar char="•"/>
              </a:pPr>
              <a:r>
                <a:rPr lang="en-US" sz="1000" dirty="0">
                  <a:ea typeface="Calibri" panose="020F0502020204030204" pitchFamily="34" charset="0"/>
                  <a:cs typeface="Times New Roman" panose="02020603050405020304" pitchFamily="18" charset="0"/>
                </a:rPr>
                <a:t>Micro-facial expressions</a:t>
              </a:r>
            </a:p>
            <a:p>
              <a:pPr marL="171450" indent="-171450">
                <a:lnSpc>
                  <a:spcPct val="80000"/>
                </a:lnSpc>
                <a:buFont typeface="Arial" panose="020B0604020202020204" pitchFamily="34" charset="0"/>
                <a:buChar char="•"/>
              </a:pPr>
              <a:r>
                <a:rPr lang="en-US" sz="1000" dirty="0">
                  <a:ea typeface="Calibri" panose="020F0502020204030204" pitchFamily="34" charset="0"/>
                  <a:cs typeface="Times New Roman" panose="02020603050405020304" pitchFamily="18" charset="0"/>
                </a:rPr>
                <a:t>Tone of voice</a:t>
              </a:r>
            </a:p>
            <a:p>
              <a:pPr marL="171450" indent="-171450">
                <a:lnSpc>
                  <a:spcPct val="80000"/>
                </a:lnSpc>
                <a:buFont typeface="Arial" panose="020B0604020202020204" pitchFamily="34" charset="0"/>
                <a:buChar char="•"/>
              </a:pPr>
              <a:r>
                <a:rPr lang="en-GB" sz="1000" dirty="0">
                  <a:ea typeface="Calibri" panose="020F0502020204030204" pitchFamily="34" charset="0"/>
                  <a:cs typeface="Times New Roman" panose="02020603050405020304" pitchFamily="18" charset="0"/>
                </a:rPr>
                <a:t>Workplace</a:t>
              </a:r>
            </a:p>
            <a:p>
              <a:pPr marL="171450" indent="-171450">
                <a:lnSpc>
                  <a:spcPct val="80000"/>
                </a:lnSpc>
                <a:buFont typeface="Arial" panose="020B0604020202020204" pitchFamily="34" charset="0"/>
                <a:buChar char="•"/>
              </a:pPr>
              <a:r>
                <a:rPr lang="en-GB" sz="1000" dirty="0">
                  <a:ea typeface="Calibri" panose="020F0502020204030204" pitchFamily="34" charset="0"/>
                  <a:cs typeface="Times New Roman" panose="02020603050405020304" pitchFamily="18" charset="0"/>
                </a:rPr>
                <a:t>Etc.  </a:t>
              </a:r>
            </a:p>
            <a:p>
              <a:pPr algn="just"/>
              <a:endParaRPr lang="en-GB" sz="1100" dirty="0">
                <a:ea typeface="Calibri" panose="020F0502020204030204" pitchFamily="34" charset="0"/>
                <a:cs typeface="Times New Roman" panose="02020603050405020304" pitchFamily="18" charset="0"/>
              </a:endParaRPr>
            </a:p>
          </p:txBody>
        </p:sp>
        <p:sp>
          <p:nvSpPr>
            <p:cNvPr id="9" name="Text Box 48"/>
            <p:cNvSpPr txBox="1"/>
            <p:nvPr/>
          </p:nvSpPr>
          <p:spPr>
            <a:xfrm>
              <a:off x="2669157" y="152"/>
              <a:ext cx="1497941" cy="1175599"/>
            </a:xfrm>
            <a:prstGeom prst="roundRect">
              <a:avLst/>
            </a:prstGeom>
            <a:solidFill>
              <a:schemeClr val="accent1">
                <a:lumMod val="20000"/>
                <a:lumOff val="8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64969" rIns="0" bIns="64969" numCol="1" spcCol="0" rtlCol="0" fromWordArt="0" anchor="t" anchorCtr="0" forceAA="0" compatLnSpc="1">
              <a:prstTxWarp prst="textNoShape">
                <a:avLst/>
              </a:prstTxWarp>
              <a:noAutofit/>
            </a:bodyPr>
            <a:lstStyle/>
            <a:p>
              <a:pPr algn="ctr">
                <a:spcAft>
                  <a:spcPts val="800"/>
                </a:spcAft>
              </a:pPr>
              <a:r>
                <a:rPr lang="en-GB" sz="1100" b="1" dirty="0">
                  <a:ea typeface="Calibri" panose="020F0502020204030204" pitchFamily="34" charset="0"/>
                  <a:cs typeface="Times New Roman" panose="02020603050405020304" pitchFamily="18" charset="0"/>
                </a:rPr>
                <a:t>Processed by AI / algorithms</a:t>
              </a:r>
            </a:p>
            <a:p>
              <a:pPr marL="171450" indent="-171450">
                <a:spcAft>
                  <a:spcPts val="800"/>
                </a:spcAft>
                <a:buFont typeface="Arial" panose="020B0604020202020204" pitchFamily="34" charset="0"/>
                <a:buChar char="•"/>
              </a:pPr>
              <a:r>
                <a:rPr lang="en-US" sz="1000" dirty="0">
                  <a:ea typeface="Calibri" panose="020F0502020204030204" pitchFamily="34" charset="0"/>
                  <a:cs typeface="Times New Roman" panose="02020603050405020304" pitchFamily="18" charset="0"/>
                </a:rPr>
                <a:t>To make automated or semi-automated decisions about the worker (directing, instructing, allocating work, penalizing, etc.)</a:t>
              </a:r>
              <a:endParaRPr lang="en-GB" sz="1000" dirty="0">
                <a:ea typeface="Calibri" panose="020F0502020204030204" pitchFamily="34" charset="0"/>
                <a:cs typeface="Times New Roman" panose="02020603050405020304" pitchFamily="18" charset="0"/>
              </a:endParaRPr>
            </a:p>
            <a:p>
              <a:pPr marL="171450" indent="-171450">
                <a:spcAft>
                  <a:spcPts val="800"/>
                </a:spcAft>
                <a:buFont typeface="Arial" panose="020B0604020202020204" pitchFamily="34" charset="0"/>
                <a:buChar char="•"/>
              </a:pPr>
              <a:r>
                <a:rPr lang="en-GB" sz="1000" dirty="0">
                  <a:ea typeface="Calibri" panose="020F0502020204030204" pitchFamily="34" charset="0"/>
                  <a:cs typeface="Times New Roman" panose="02020603050405020304" pitchFamily="18" charset="0"/>
                </a:rPr>
                <a:t>Providing information to management diagnostic, prescriptive or predictive insight </a:t>
              </a:r>
            </a:p>
            <a:p>
              <a:pPr>
                <a:spcBef>
                  <a:spcPts val="800"/>
                </a:spcBef>
              </a:pPr>
              <a:endParaRPr lang="en-GB" sz="1050" dirty="0">
                <a:ea typeface="Calibri" panose="020F0502020204030204" pitchFamily="34" charset="0"/>
                <a:cs typeface="Times New Roman" panose="02020603050405020304" pitchFamily="18" charset="0"/>
              </a:endParaRPr>
            </a:p>
            <a:p>
              <a:pPr algn="just">
                <a:spcBef>
                  <a:spcPts val="800"/>
                </a:spcBef>
              </a:pPr>
              <a:r>
                <a:rPr lang="en-GB" sz="1050" dirty="0">
                  <a:ea typeface="Calibri" panose="020F0502020204030204" pitchFamily="34" charset="0"/>
                  <a:cs typeface="Times New Roman" panose="02020603050405020304" pitchFamily="18" charset="0"/>
                </a:rPr>
                <a:t> </a:t>
              </a:r>
            </a:p>
          </p:txBody>
        </p:sp>
        <p:sp>
          <p:nvSpPr>
            <p:cNvPr id="10" name="Text Box 48"/>
            <p:cNvSpPr txBox="1"/>
            <p:nvPr/>
          </p:nvSpPr>
          <p:spPr>
            <a:xfrm>
              <a:off x="4319670" y="-12884"/>
              <a:ext cx="1637062" cy="1492729"/>
            </a:xfrm>
            <a:prstGeom prst="roundRect">
              <a:avLst/>
            </a:prstGeom>
            <a:solidFill>
              <a:schemeClr val="tx2">
                <a:lumMod val="20000"/>
                <a:lumOff val="8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r>
                <a:rPr lang="en-GB" sz="1100" b="1" dirty="0">
                  <a:ea typeface="Calibri" panose="020F0502020204030204" pitchFamily="34" charset="0"/>
                  <a:cs typeface="Times New Roman" panose="02020603050405020304" pitchFamily="18" charset="0"/>
                </a:rPr>
                <a:t>Algorithmic management to improve: </a:t>
              </a:r>
            </a:p>
            <a:p>
              <a:pPr algn="just"/>
              <a:r>
                <a:rPr lang="en-GB" sz="1100" b="1" dirty="0">
                  <a:ea typeface="Calibri" panose="020F0502020204030204" pitchFamily="34" charset="0"/>
                  <a:cs typeface="Times New Roman" panose="02020603050405020304" pitchFamily="18" charset="0"/>
                </a:rPr>
                <a:t> </a:t>
              </a:r>
              <a:endParaRPr lang="en-GB" sz="1100" dirty="0">
                <a:ea typeface="Calibri" panose="020F0502020204030204" pitchFamily="34" charset="0"/>
                <a:cs typeface="Times New Roman" panose="02020603050405020304" pitchFamily="18" charset="0"/>
              </a:endParaRPr>
            </a:p>
            <a:p>
              <a:pPr marL="171450" marR="5927" indent="-171450">
                <a:buFont typeface="Arial" panose="020B0604020202020204" pitchFamily="34" charset="0"/>
                <a:buChar char="•"/>
              </a:pPr>
              <a:r>
                <a:rPr lang="en-GB" sz="1000" dirty="0">
                  <a:cs typeface="Times New Roman" panose="02020603050405020304" pitchFamily="18" charset="0"/>
                </a:rPr>
                <a:t>Productivity and efficiency</a:t>
              </a:r>
            </a:p>
            <a:p>
              <a:pPr marL="171450" marR="5927" indent="-171450">
                <a:buFont typeface="Arial" panose="020B0604020202020204" pitchFamily="34" charset="0"/>
                <a:buChar char="•"/>
              </a:pPr>
              <a:r>
                <a:rPr lang="en-US" sz="1000" dirty="0">
                  <a:cs typeface="Times New Roman" panose="02020603050405020304" pitchFamily="18" charset="0"/>
                </a:rPr>
                <a:t>Management of work (task allocation, shift scheduling, etc.)</a:t>
              </a:r>
            </a:p>
            <a:p>
              <a:pPr marL="171450" marR="5927" indent="-171450">
                <a:buFont typeface="Arial" panose="020B0604020202020204" pitchFamily="34" charset="0"/>
                <a:buChar char="•"/>
              </a:pPr>
              <a:r>
                <a:rPr lang="en-GB" sz="1000" dirty="0">
                  <a:cs typeface="Times New Roman" panose="02020603050405020304" pitchFamily="18" charset="0"/>
                </a:rPr>
                <a:t>Worker performance </a:t>
              </a:r>
              <a:r>
                <a:rPr lang="en-US" sz="1000" dirty="0">
                  <a:cs typeface="Times New Roman" panose="02020603050405020304" pitchFamily="18" charset="0"/>
                </a:rPr>
                <a:t>HR management, incl. performance appraisals, career development, talent management</a:t>
              </a:r>
            </a:p>
            <a:p>
              <a:pPr marL="171450" marR="5927" indent="-171450">
                <a:buFont typeface="Arial" panose="020B0604020202020204" pitchFamily="34" charset="0"/>
                <a:buChar char="•"/>
              </a:pPr>
              <a:r>
                <a:rPr lang="en-GB" sz="1000" dirty="0">
                  <a:cs typeface="Times New Roman" panose="02020603050405020304" pitchFamily="18" charset="0"/>
                </a:rPr>
                <a:t>Worker engagement</a:t>
              </a:r>
            </a:p>
            <a:p>
              <a:pPr marL="171450" marR="5927" indent="-171450">
                <a:buFont typeface="Arial" panose="020B0604020202020204" pitchFamily="34" charset="0"/>
                <a:buChar char="•"/>
              </a:pPr>
              <a:r>
                <a:rPr lang="en-GB" sz="1000" dirty="0">
                  <a:cs typeface="Times New Roman" panose="02020603050405020304" pitchFamily="18" charset="0"/>
                </a:rPr>
                <a:t>Health and safety monitoring, prevention and training </a:t>
              </a:r>
            </a:p>
            <a:p>
              <a:pPr marL="171450" marR="5927" indent="-171450">
                <a:buFont typeface="Arial" panose="020B0604020202020204" pitchFamily="34" charset="0"/>
                <a:buChar char="•"/>
              </a:pPr>
              <a:r>
                <a:rPr lang="en-GB" sz="1000" dirty="0">
                  <a:cs typeface="Times New Roman" panose="02020603050405020304" pitchFamily="18" charset="0"/>
                </a:rPr>
                <a:t>Worker well-being</a:t>
              </a:r>
              <a:endParaRPr lang="en-US" sz="1000" dirty="0">
                <a:cs typeface="Times New Roman" panose="02020603050405020304" pitchFamily="18" charset="0"/>
              </a:endParaRPr>
            </a:p>
            <a:p>
              <a:pPr marL="240447" marR="5927" indent="-240447">
                <a:spcAft>
                  <a:spcPts val="1333"/>
                </a:spcAft>
              </a:pPr>
              <a:endParaRPr lang="en-GB" sz="1100" dirty="0">
                <a:ea typeface="Calibri" panose="020F0502020204030204" pitchFamily="34" charset="0"/>
                <a:cs typeface="Times New Roman" panose="02020603050405020304" pitchFamily="18" charset="0"/>
              </a:endParaRPr>
            </a:p>
          </p:txBody>
        </p:sp>
        <p:sp>
          <p:nvSpPr>
            <p:cNvPr id="11" name="Chevron 10"/>
            <p:cNvSpPr/>
            <p:nvPr/>
          </p:nvSpPr>
          <p:spPr>
            <a:xfrm>
              <a:off x="1010805" y="710460"/>
              <a:ext cx="255839" cy="259901"/>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9941" tIns="64969" rIns="129941" bIns="64969" numCol="1" spcCol="0" rtlCol="0" fromWordArt="0" anchor="ctr" anchorCtr="0" forceAA="0" compatLnSpc="1">
              <a:prstTxWarp prst="textNoShape">
                <a:avLst/>
              </a:prstTxWarp>
              <a:noAutofit/>
            </a:bodyPr>
            <a:lstStyle/>
            <a:p>
              <a:endParaRPr lang="en-GB" sz="1600"/>
            </a:p>
          </p:txBody>
        </p:sp>
        <p:sp>
          <p:nvSpPr>
            <p:cNvPr id="12" name="Chevron 11"/>
            <p:cNvSpPr/>
            <p:nvPr/>
          </p:nvSpPr>
          <p:spPr>
            <a:xfrm>
              <a:off x="2342863" y="723007"/>
              <a:ext cx="255839" cy="25922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9941" tIns="64969" rIns="129941" bIns="64969" numCol="1" spcCol="0" rtlCol="0" fromWordArt="0" anchor="ctr" anchorCtr="0" forceAA="0" compatLnSpc="1">
              <a:prstTxWarp prst="textNoShape">
                <a:avLst/>
              </a:prstTxWarp>
              <a:noAutofit/>
            </a:bodyPr>
            <a:lstStyle/>
            <a:p>
              <a:endParaRPr lang="en-GB" sz="1600"/>
            </a:p>
          </p:txBody>
        </p:sp>
        <p:sp>
          <p:nvSpPr>
            <p:cNvPr id="13" name="Chevron 12"/>
            <p:cNvSpPr/>
            <p:nvPr/>
          </p:nvSpPr>
          <p:spPr>
            <a:xfrm>
              <a:off x="4039178" y="710460"/>
              <a:ext cx="255839" cy="258546"/>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9941" tIns="64969" rIns="129941" bIns="64969" numCol="1" spcCol="0" rtlCol="0" fromWordArt="0" anchor="ctr" anchorCtr="0" forceAA="0" compatLnSpc="1">
              <a:prstTxWarp prst="textNoShape">
                <a:avLst/>
              </a:prstTxWarp>
              <a:noAutofit/>
            </a:bodyPr>
            <a:lstStyle/>
            <a:p>
              <a:endParaRPr lang="en-GB" sz="1600"/>
            </a:p>
          </p:txBody>
        </p:sp>
      </p:grpSp>
      <p:sp>
        <p:nvSpPr>
          <p:cNvPr id="14" name="Τίτλος 1">
            <a:extLst>
              <a:ext uri="{FF2B5EF4-FFF2-40B4-BE49-F238E27FC236}">
                <a16:creationId xmlns:a16="http://schemas.microsoft.com/office/drawing/2014/main" id="{9B2064D5-E40E-6FE6-9570-A370586D1EB9}"/>
              </a:ext>
            </a:extLst>
          </p:cNvPr>
          <p:cNvSpPr>
            <a:spLocks noGrp="1"/>
          </p:cNvSpPr>
          <p:nvPr>
            <p:ph type="title"/>
          </p:nvPr>
        </p:nvSpPr>
        <p:spPr>
          <a:xfrm>
            <a:off x="476896" y="135000"/>
            <a:ext cx="7559873" cy="367200"/>
          </a:xfrm>
        </p:spPr>
        <p:txBody>
          <a:bodyPr/>
          <a:lstStyle/>
          <a:p>
            <a:r>
              <a:rPr lang="en-US" sz="2000" dirty="0">
                <a:solidFill>
                  <a:srgbClr val="003399"/>
                </a:solidFill>
              </a:rPr>
              <a:t>Worker management is as old as work is … BUT nowadays…</a:t>
            </a:r>
            <a:endParaRPr lang="el-GR" sz="2000" dirty="0"/>
          </a:p>
        </p:txBody>
      </p:sp>
      <p:sp>
        <p:nvSpPr>
          <p:cNvPr id="2" name="Rectangle 5">
            <a:extLst>
              <a:ext uri="{FF2B5EF4-FFF2-40B4-BE49-F238E27FC236}">
                <a16:creationId xmlns:a16="http://schemas.microsoft.com/office/drawing/2014/main" id="{AEC4ED65-3079-41B8-233D-692E0D65C4E4}"/>
              </a:ext>
            </a:extLst>
          </p:cNvPr>
          <p:cNvSpPr/>
          <p:nvPr/>
        </p:nvSpPr>
        <p:spPr>
          <a:xfrm>
            <a:off x="4211263" y="2654897"/>
            <a:ext cx="1887192" cy="2304256"/>
          </a:xfrm>
          <a:custGeom>
            <a:avLst/>
            <a:gdLst>
              <a:gd name="connsiteX0" fmla="*/ 0 w 3600400"/>
              <a:gd name="connsiteY0" fmla="*/ 0 h 4464496"/>
              <a:gd name="connsiteX1" fmla="*/ 3600400 w 3600400"/>
              <a:gd name="connsiteY1" fmla="*/ 0 h 4464496"/>
              <a:gd name="connsiteX2" fmla="*/ 3600400 w 3600400"/>
              <a:gd name="connsiteY2" fmla="*/ 4464496 h 4464496"/>
              <a:gd name="connsiteX3" fmla="*/ 0 w 3600400"/>
              <a:gd name="connsiteY3" fmla="*/ 4464496 h 4464496"/>
              <a:gd name="connsiteX4" fmla="*/ 0 w 3600400"/>
              <a:gd name="connsiteY4" fmla="*/ 0 h 4464496"/>
              <a:gd name="connsiteX0" fmla="*/ 0 w 3600400"/>
              <a:gd name="connsiteY0" fmla="*/ 0 h 4464496"/>
              <a:gd name="connsiteX1" fmla="*/ 2897015 w 3600400"/>
              <a:gd name="connsiteY1" fmla="*/ 17584 h 4464496"/>
              <a:gd name="connsiteX2" fmla="*/ 3600400 w 3600400"/>
              <a:gd name="connsiteY2" fmla="*/ 4464496 h 4464496"/>
              <a:gd name="connsiteX3" fmla="*/ 0 w 3600400"/>
              <a:gd name="connsiteY3" fmla="*/ 4464496 h 4464496"/>
              <a:gd name="connsiteX4" fmla="*/ 0 w 3600400"/>
              <a:gd name="connsiteY4" fmla="*/ 0 h 4464496"/>
              <a:gd name="connsiteX0" fmla="*/ 0 w 3600400"/>
              <a:gd name="connsiteY0" fmla="*/ 0 h 4464496"/>
              <a:gd name="connsiteX1" fmla="*/ 2897015 w 3600400"/>
              <a:gd name="connsiteY1" fmla="*/ 17584 h 4464496"/>
              <a:gd name="connsiteX2" fmla="*/ 3600400 w 3600400"/>
              <a:gd name="connsiteY2" fmla="*/ 4464496 h 4464496"/>
              <a:gd name="connsiteX3" fmla="*/ 0 w 3600400"/>
              <a:gd name="connsiteY3" fmla="*/ 4464496 h 4464496"/>
              <a:gd name="connsiteX4" fmla="*/ 0 w 3600400"/>
              <a:gd name="connsiteY4" fmla="*/ 0 h 4464496"/>
              <a:gd name="connsiteX0" fmla="*/ 0 w 3301462"/>
              <a:gd name="connsiteY0" fmla="*/ 315108 h 4779604"/>
              <a:gd name="connsiteX1" fmla="*/ 2897015 w 3301462"/>
              <a:gd name="connsiteY1" fmla="*/ 332692 h 4779604"/>
              <a:gd name="connsiteX2" fmla="*/ 3301462 w 3301462"/>
              <a:gd name="connsiteY2" fmla="*/ 4762019 h 4779604"/>
              <a:gd name="connsiteX3" fmla="*/ 0 w 3301462"/>
              <a:gd name="connsiteY3" fmla="*/ 4779604 h 4779604"/>
              <a:gd name="connsiteX4" fmla="*/ 0 w 3301462"/>
              <a:gd name="connsiteY4" fmla="*/ 315108 h 4779604"/>
              <a:gd name="connsiteX0" fmla="*/ 0 w 3511679"/>
              <a:gd name="connsiteY0" fmla="*/ 315108 h 4779604"/>
              <a:gd name="connsiteX1" fmla="*/ 2897015 w 3511679"/>
              <a:gd name="connsiteY1" fmla="*/ 332692 h 4779604"/>
              <a:gd name="connsiteX2" fmla="*/ 3301462 w 3511679"/>
              <a:gd name="connsiteY2" fmla="*/ 4762019 h 4779604"/>
              <a:gd name="connsiteX3" fmla="*/ 0 w 3511679"/>
              <a:gd name="connsiteY3" fmla="*/ 4779604 h 4779604"/>
              <a:gd name="connsiteX4" fmla="*/ 0 w 3511679"/>
              <a:gd name="connsiteY4" fmla="*/ 315108 h 4779604"/>
              <a:gd name="connsiteX0" fmla="*/ 0 w 3503242"/>
              <a:gd name="connsiteY0" fmla="*/ 56591 h 4521087"/>
              <a:gd name="connsiteX1" fmla="*/ 2897015 w 3503242"/>
              <a:gd name="connsiteY1" fmla="*/ 74175 h 4521087"/>
              <a:gd name="connsiteX2" fmla="*/ 2994058 w 3503242"/>
              <a:gd name="connsiteY2" fmla="*/ 1011672 h 4521087"/>
              <a:gd name="connsiteX3" fmla="*/ 3301462 w 3503242"/>
              <a:gd name="connsiteY3" fmla="*/ 4503502 h 4521087"/>
              <a:gd name="connsiteX4" fmla="*/ 0 w 3503242"/>
              <a:gd name="connsiteY4" fmla="*/ 4521087 h 4521087"/>
              <a:gd name="connsiteX5" fmla="*/ 0 w 3503242"/>
              <a:gd name="connsiteY5" fmla="*/ 56591 h 4521087"/>
              <a:gd name="connsiteX0" fmla="*/ 0 w 3445180"/>
              <a:gd name="connsiteY0" fmla="*/ 56591 h 4521087"/>
              <a:gd name="connsiteX1" fmla="*/ 2897015 w 3445180"/>
              <a:gd name="connsiteY1" fmla="*/ 74175 h 4521087"/>
              <a:gd name="connsiteX2" fmla="*/ 2994058 w 3445180"/>
              <a:gd name="connsiteY2" fmla="*/ 1011672 h 4521087"/>
              <a:gd name="connsiteX3" fmla="*/ 3231124 w 3445180"/>
              <a:gd name="connsiteY3" fmla="*/ 4521087 h 4521087"/>
              <a:gd name="connsiteX4" fmla="*/ 0 w 3445180"/>
              <a:gd name="connsiteY4" fmla="*/ 4521087 h 4521087"/>
              <a:gd name="connsiteX5" fmla="*/ 0 w 3445180"/>
              <a:gd name="connsiteY5" fmla="*/ 56591 h 4521087"/>
              <a:gd name="connsiteX0" fmla="*/ 0 w 3479573"/>
              <a:gd name="connsiteY0" fmla="*/ 56591 h 4521087"/>
              <a:gd name="connsiteX1" fmla="*/ 2897015 w 3479573"/>
              <a:gd name="connsiteY1" fmla="*/ 74175 h 4521087"/>
              <a:gd name="connsiteX2" fmla="*/ 2994058 w 3479573"/>
              <a:gd name="connsiteY2" fmla="*/ 1011672 h 4521087"/>
              <a:gd name="connsiteX3" fmla="*/ 3231124 w 3479573"/>
              <a:gd name="connsiteY3" fmla="*/ 4521087 h 4521087"/>
              <a:gd name="connsiteX4" fmla="*/ 0 w 3479573"/>
              <a:gd name="connsiteY4" fmla="*/ 4521087 h 4521087"/>
              <a:gd name="connsiteX5" fmla="*/ 0 w 3479573"/>
              <a:gd name="connsiteY5" fmla="*/ 56591 h 4521087"/>
              <a:gd name="connsiteX0" fmla="*/ 0 w 3472995"/>
              <a:gd name="connsiteY0" fmla="*/ 58539 h 4523035"/>
              <a:gd name="connsiteX1" fmla="*/ 2897015 w 3472995"/>
              <a:gd name="connsiteY1" fmla="*/ 76123 h 4523035"/>
              <a:gd name="connsiteX2" fmla="*/ 2958889 w 3472995"/>
              <a:gd name="connsiteY2" fmla="*/ 1039997 h 4523035"/>
              <a:gd name="connsiteX3" fmla="*/ 3231124 w 3472995"/>
              <a:gd name="connsiteY3" fmla="*/ 4523035 h 4523035"/>
              <a:gd name="connsiteX4" fmla="*/ 0 w 3472995"/>
              <a:gd name="connsiteY4" fmla="*/ 4523035 h 4523035"/>
              <a:gd name="connsiteX5" fmla="*/ 0 w 3472995"/>
              <a:gd name="connsiteY5" fmla="*/ 58539 h 4523035"/>
              <a:gd name="connsiteX0" fmla="*/ 0 w 3472995"/>
              <a:gd name="connsiteY0" fmla="*/ 91718 h 4556214"/>
              <a:gd name="connsiteX1" fmla="*/ 2861845 w 3472995"/>
              <a:gd name="connsiteY1" fmla="*/ 65341 h 4556214"/>
              <a:gd name="connsiteX2" fmla="*/ 2958889 w 3472995"/>
              <a:gd name="connsiteY2" fmla="*/ 1073176 h 4556214"/>
              <a:gd name="connsiteX3" fmla="*/ 3231124 w 3472995"/>
              <a:gd name="connsiteY3" fmla="*/ 4556214 h 4556214"/>
              <a:gd name="connsiteX4" fmla="*/ 0 w 3472995"/>
              <a:gd name="connsiteY4" fmla="*/ 4556214 h 4556214"/>
              <a:gd name="connsiteX5" fmla="*/ 0 w 3472995"/>
              <a:gd name="connsiteY5" fmla="*/ 91718 h 4556214"/>
              <a:gd name="connsiteX0" fmla="*/ 0 w 3472995"/>
              <a:gd name="connsiteY0" fmla="*/ 26377 h 4490873"/>
              <a:gd name="connsiteX1" fmla="*/ 2861845 w 3472995"/>
              <a:gd name="connsiteY1" fmla="*/ 0 h 4490873"/>
              <a:gd name="connsiteX2" fmla="*/ 2958889 w 3472995"/>
              <a:gd name="connsiteY2" fmla="*/ 1007835 h 4490873"/>
              <a:gd name="connsiteX3" fmla="*/ 3231124 w 3472995"/>
              <a:gd name="connsiteY3" fmla="*/ 4490873 h 4490873"/>
              <a:gd name="connsiteX4" fmla="*/ 0 w 3472995"/>
              <a:gd name="connsiteY4" fmla="*/ 4490873 h 4490873"/>
              <a:gd name="connsiteX5" fmla="*/ 0 w 3472995"/>
              <a:gd name="connsiteY5" fmla="*/ 26377 h 4490873"/>
              <a:gd name="connsiteX0" fmla="*/ 0 w 3509197"/>
              <a:gd name="connsiteY0" fmla="*/ 26377 h 4517250"/>
              <a:gd name="connsiteX1" fmla="*/ 2861845 w 3509197"/>
              <a:gd name="connsiteY1" fmla="*/ 0 h 4517250"/>
              <a:gd name="connsiteX2" fmla="*/ 2958889 w 3509197"/>
              <a:gd name="connsiteY2" fmla="*/ 1007835 h 4517250"/>
              <a:gd name="connsiteX3" fmla="*/ 3275085 w 3509197"/>
              <a:gd name="connsiteY3" fmla="*/ 4517250 h 4517250"/>
              <a:gd name="connsiteX4" fmla="*/ 0 w 3509197"/>
              <a:gd name="connsiteY4" fmla="*/ 4490873 h 4517250"/>
              <a:gd name="connsiteX5" fmla="*/ 0 w 3509197"/>
              <a:gd name="connsiteY5" fmla="*/ 26377 h 4517250"/>
              <a:gd name="connsiteX0" fmla="*/ 0 w 3524437"/>
              <a:gd name="connsiteY0" fmla="*/ 130204 h 4575508"/>
              <a:gd name="connsiteX1" fmla="*/ 2877085 w 3524437"/>
              <a:gd name="connsiteY1" fmla="*/ 58258 h 4575508"/>
              <a:gd name="connsiteX2" fmla="*/ 2974129 w 3524437"/>
              <a:gd name="connsiteY2" fmla="*/ 1066093 h 4575508"/>
              <a:gd name="connsiteX3" fmla="*/ 3290325 w 3524437"/>
              <a:gd name="connsiteY3" fmla="*/ 4575508 h 4575508"/>
              <a:gd name="connsiteX4" fmla="*/ 15240 w 3524437"/>
              <a:gd name="connsiteY4" fmla="*/ 4549131 h 4575508"/>
              <a:gd name="connsiteX5" fmla="*/ 0 w 3524437"/>
              <a:gd name="connsiteY5" fmla="*/ 130204 h 4575508"/>
              <a:gd name="connsiteX0" fmla="*/ 0 w 3524437"/>
              <a:gd name="connsiteY0" fmla="*/ 52199 h 4497503"/>
              <a:gd name="connsiteX1" fmla="*/ 3113305 w 3524437"/>
              <a:gd name="connsiteY1" fmla="*/ 86579 h 4497503"/>
              <a:gd name="connsiteX2" fmla="*/ 2974129 w 3524437"/>
              <a:gd name="connsiteY2" fmla="*/ 988088 h 4497503"/>
              <a:gd name="connsiteX3" fmla="*/ 3290325 w 3524437"/>
              <a:gd name="connsiteY3" fmla="*/ 4497503 h 4497503"/>
              <a:gd name="connsiteX4" fmla="*/ 15240 w 3524437"/>
              <a:gd name="connsiteY4" fmla="*/ 4471126 h 4497503"/>
              <a:gd name="connsiteX5" fmla="*/ 0 w 3524437"/>
              <a:gd name="connsiteY5" fmla="*/ 52199 h 4497503"/>
              <a:gd name="connsiteX0" fmla="*/ 0 w 3524437"/>
              <a:gd name="connsiteY0" fmla="*/ 9703 h 4455007"/>
              <a:gd name="connsiteX1" fmla="*/ 3113305 w 3524437"/>
              <a:gd name="connsiteY1" fmla="*/ 44083 h 4455007"/>
              <a:gd name="connsiteX2" fmla="*/ 2974129 w 3524437"/>
              <a:gd name="connsiteY2" fmla="*/ 945592 h 4455007"/>
              <a:gd name="connsiteX3" fmla="*/ 3290325 w 3524437"/>
              <a:gd name="connsiteY3" fmla="*/ 4455007 h 4455007"/>
              <a:gd name="connsiteX4" fmla="*/ 15240 w 3524437"/>
              <a:gd name="connsiteY4" fmla="*/ 4428630 h 4455007"/>
              <a:gd name="connsiteX5" fmla="*/ 0 w 3524437"/>
              <a:gd name="connsiteY5" fmla="*/ 9703 h 4455007"/>
              <a:gd name="connsiteX0" fmla="*/ 0 w 3528410"/>
              <a:gd name="connsiteY0" fmla="*/ 53269 h 4498573"/>
              <a:gd name="connsiteX1" fmla="*/ 3113305 w 3528410"/>
              <a:gd name="connsiteY1" fmla="*/ 87649 h 4498573"/>
              <a:gd name="connsiteX2" fmla="*/ 2996989 w 3528410"/>
              <a:gd name="connsiteY2" fmla="*/ 1004348 h 4498573"/>
              <a:gd name="connsiteX3" fmla="*/ 3290325 w 3528410"/>
              <a:gd name="connsiteY3" fmla="*/ 4498573 h 4498573"/>
              <a:gd name="connsiteX4" fmla="*/ 15240 w 3528410"/>
              <a:gd name="connsiteY4" fmla="*/ 4472196 h 4498573"/>
              <a:gd name="connsiteX5" fmla="*/ 0 w 3528410"/>
              <a:gd name="connsiteY5" fmla="*/ 53269 h 4498573"/>
              <a:gd name="connsiteX0" fmla="*/ 0 w 3535792"/>
              <a:gd name="connsiteY0" fmla="*/ 53269 h 4498573"/>
              <a:gd name="connsiteX1" fmla="*/ 3113305 w 3535792"/>
              <a:gd name="connsiteY1" fmla="*/ 87649 h 4498573"/>
              <a:gd name="connsiteX2" fmla="*/ 2996989 w 3535792"/>
              <a:gd name="connsiteY2" fmla="*/ 1004348 h 4498573"/>
              <a:gd name="connsiteX3" fmla="*/ 3290325 w 3535792"/>
              <a:gd name="connsiteY3" fmla="*/ 4498573 h 4498573"/>
              <a:gd name="connsiteX4" fmla="*/ 15240 w 3535792"/>
              <a:gd name="connsiteY4" fmla="*/ 4472196 h 4498573"/>
              <a:gd name="connsiteX5" fmla="*/ 0 w 3535792"/>
              <a:gd name="connsiteY5" fmla="*/ 53269 h 4498573"/>
              <a:gd name="connsiteX0" fmla="*/ 0 w 3535792"/>
              <a:gd name="connsiteY0" fmla="*/ 5714 h 4451018"/>
              <a:gd name="connsiteX1" fmla="*/ 3113305 w 3535792"/>
              <a:gd name="connsiteY1" fmla="*/ 40094 h 4451018"/>
              <a:gd name="connsiteX2" fmla="*/ 2996989 w 3535792"/>
              <a:gd name="connsiteY2" fmla="*/ 956793 h 4451018"/>
              <a:gd name="connsiteX3" fmla="*/ 3290325 w 3535792"/>
              <a:gd name="connsiteY3" fmla="*/ 4451018 h 4451018"/>
              <a:gd name="connsiteX4" fmla="*/ 15240 w 3535792"/>
              <a:gd name="connsiteY4" fmla="*/ 4424641 h 4451018"/>
              <a:gd name="connsiteX5" fmla="*/ 0 w 3535792"/>
              <a:gd name="connsiteY5" fmla="*/ 5714 h 4451018"/>
              <a:gd name="connsiteX0" fmla="*/ 0 w 3535792"/>
              <a:gd name="connsiteY0" fmla="*/ 7856 h 4453160"/>
              <a:gd name="connsiteX1" fmla="*/ 3113305 w 3535792"/>
              <a:gd name="connsiteY1" fmla="*/ 42236 h 4453160"/>
              <a:gd name="connsiteX2" fmla="*/ 2996989 w 3535792"/>
              <a:gd name="connsiteY2" fmla="*/ 958935 h 4453160"/>
              <a:gd name="connsiteX3" fmla="*/ 3290325 w 3535792"/>
              <a:gd name="connsiteY3" fmla="*/ 4453160 h 4453160"/>
              <a:gd name="connsiteX4" fmla="*/ 15240 w 3535792"/>
              <a:gd name="connsiteY4" fmla="*/ 4426783 h 4453160"/>
              <a:gd name="connsiteX5" fmla="*/ 0 w 3535792"/>
              <a:gd name="connsiteY5" fmla="*/ 7856 h 4453160"/>
              <a:gd name="connsiteX0" fmla="*/ 0 w 3535792"/>
              <a:gd name="connsiteY0" fmla="*/ 8892 h 4454196"/>
              <a:gd name="connsiteX1" fmla="*/ 3113305 w 3535792"/>
              <a:gd name="connsiteY1" fmla="*/ 43272 h 4454196"/>
              <a:gd name="connsiteX2" fmla="*/ 2996989 w 3535792"/>
              <a:gd name="connsiteY2" fmla="*/ 959971 h 4454196"/>
              <a:gd name="connsiteX3" fmla="*/ 3290325 w 3535792"/>
              <a:gd name="connsiteY3" fmla="*/ 4454196 h 4454196"/>
              <a:gd name="connsiteX4" fmla="*/ 15240 w 3535792"/>
              <a:gd name="connsiteY4" fmla="*/ 4427819 h 4454196"/>
              <a:gd name="connsiteX5" fmla="*/ 0 w 3535792"/>
              <a:gd name="connsiteY5" fmla="*/ 8892 h 4454196"/>
              <a:gd name="connsiteX0" fmla="*/ 0 w 3535792"/>
              <a:gd name="connsiteY0" fmla="*/ 8892 h 4454196"/>
              <a:gd name="connsiteX1" fmla="*/ 3113305 w 3535792"/>
              <a:gd name="connsiteY1" fmla="*/ 43272 h 4454196"/>
              <a:gd name="connsiteX2" fmla="*/ 2996989 w 3535792"/>
              <a:gd name="connsiteY2" fmla="*/ 959971 h 4454196"/>
              <a:gd name="connsiteX3" fmla="*/ 3290325 w 3535792"/>
              <a:gd name="connsiteY3" fmla="*/ 4454196 h 4454196"/>
              <a:gd name="connsiteX4" fmla="*/ 15240 w 3535792"/>
              <a:gd name="connsiteY4" fmla="*/ 4413580 h 4454196"/>
              <a:gd name="connsiteX5" fmla="*/ 0 w 3535792"/>
              <a:gd name="connsiteY5" fmla="*/ 8892 h 4454196"/>
              <a:gd name="connsiteX0" fmla="*/ 0 w 3522561"/>
              <a:gd name="connsiteY0" fmla="*/ 8892 h 4430462"/>
              <a:gd name="connsiteX1" fmla="*/ 3113305 w 3522561"/>
              <a:gd name="connsiteY1" fmla="*/ 43272 h 4430462"/>
              <a:gd name="connsiteX2" fmla="*/ 2996989 w 3522561"/>
              <a:gd name="connsiteY2" fmla="*/ 959971 h 4430462"/>
              <a:gd name="connsiteX3" fmla="*/ 3290325 w 3522561"/>
              <a:gd name="connsiteY3" fmla="*/ 4430462 h 4430462"/>
              <a:gd name="connsiteX4" fmla="*/ 15240 w 3522561"/>
              <a:gd name="connsiteY4" fmla="*/ 4413580 h 4430462"/>
              <a:gd name="connsiteX5" fmla="*/ 0 w 3522561"/>
              <a:gd name="connsiteY5" fmla="*/ 8892 h 4430462"/>
              <a:gd name="connsiteX0" fmla="*/ 0 w 3522561"/>
              <a:gd name="connsiteY0" fmla="*/ 8892 h 4430462"/>
              <a:gd name="connsiteX1" fmla="*/ 3113305 w 3522561"/>
              <a:gd name="connsiteY1" fmla="*/ 43272 h 4430462"/>
              <a:gd name="connsiteX2" fmla="*/ 2996989 w 3522561"/>
              <a:gd name="connsiteY2" fmla="*/ 959971 h 4430462"/>
              <a:gd name="connsiteX3" fmla="*/ 3290325 w 3522561"/>
              <a:gd name="connsiteY3" fmla="*/ 4430462 h 4430462"/>
              <a:gd name="connsiteX4" fmla="*/ 15240 w 3522561"/>
              <a:gd name="connsiteY4" fmla="*/ 4399341 h 4430462"/>
              <a:gd name="connsiteX5" fmla="*/ 0 w 3522561"/>
              <a:gd name="connsiteY5" fmla="*/ 8892 h 4430462"/>
              <a:gd name="connsiteX0" fmla="*/ 0 w 3510347"/>
              <a:gd name="connsiteY0" fmla="*/ 8892 h 4406728"/>
              <a:gd name="connsiteX1" fmla="*/ 3113305 w 3510347"/>
              <a:gd name="connsiteY1" fmla="*/ 43272 h 4406728"/>
              <a:gd name="connsiteX2" fmla="*/ 2996989 w 3510347"/>
              <a:gd name="connsiteY2" fmla="*/ 959971 h 4406728"/>
              <a:gd name="connsiteX3" fmla="*/ 3276038 w 3510347"/>
              <a:gd name="connsiteY3" fmla="*/ 4406728 h 4406728"/>
              <a:gd name="connsiteX4" fmla="*/ 15240 w 3510347"/>
              <a:gd name="connsiteY4" fmla="*/ 4399341 h 4406728"/>
              <a:gd name="connsiteX5" fmla="*/ 0 w 3510347"/>
              <a:gd name="connsiteY5" fmla="*/ 8892 h 440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347" h="4406728">
                <a:moveTo>
                  <a:pt x="0" y="8892"/>
                </a:moveTo>
                <a:cubicBezTo>
                  <a:pt x="959028" y="-15090"/>
                  <a:pt x="2895747" y="13869"/>
                  <a:pt x="3113305" y="43272"/>
                </a:cubicBezTo>
                <a:cubicBezTo>
                  <a:pt x="3330863" y="72675"/>
                  <a:pt x="2969867" y="232728"/>
                  <a:pt x="2996989" y="959971"/>
                </a:cubicBezTo>
                <a:cubicBezTo>
                  <a:pt x="3024111" y="1687214"/>
                  <a:pt x="3924516" y="2860533"/>
                  <a:pt x="3276038" y="4406728"/>
                </a:cubicBezTo>
                <a:lnTo>
                  <a:pt x="15240" y="4399341"/>
                </a:lnTo>
                <a:lnTo>
                  <a:pt x="0" y="8892"/>
                </a:lnTo>
                <a:close/>
              </a:path>
            </a:pathLst>
          </a:custGeom>
          <a:blipFill dpi="0" rotWithShape="1">
            <a:blip r:embed="rId3" cstate="email">
              <a:extLst>
                <a:ext uri="{28A0092B-C50C-407E-A947-70E740481C1C}">
                  <a14:useLocalDpi xmlns:a14="http://schemas.microsoft.com/office/drawing/2010/main"/>
                </a:ext>
              </a:extLst>
            </a:blip>
            <a:srcRect/>
            <a:stretch>
              <a:fillRect t="66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96574DD-29CF-086E-0BAF-97489CF9FB43}"/>
              </a:ext>
            </a:extLst>
          </p:cNvPr>
          <p:cNvSpPr txBox="1"/>
          <p:nvPr/>
        </p:nvSpPr>
        <p:spPr>
          <a:xfrm rot="16200000">
            <a:off x="2917087" y="3623850"/>
            <a:ext cx="2304256" cy="200055"/>
          </a:xfrm>
          <a:prstGeom prst="rect">
            <a:avLst/>
          </a:prstGeom>
          <a:noFill/>
        </p:spPr>
        <p:txBody>
          <a:bodyPr wrap="square" rtlCol="0">
            <a:spAutoFit/>
          </a:bodyPr>
          <a:lstStyle/>
          <a:p>
            <a:r>
              <a:rPr lang="en-GB" sz="700" dirty="0"/>
              <a:t>© iStockphoto / </a:t>
            </a:r>
            <a:r>
              <a:rPr lang="en-GB" sz="700" dirty="0" err="1"/>
              <a:t>zoranm</a:t>
            </a:r>
            <a:endParaRPr lang="en-GB" sz="700" dirty="0"/>
          </a:p>
        </p:txBody>
      </p:sp>
      <p:sp>
        <p:nvSpPr>
          <p:cNvPr id="4" name="Content Placeholder 2">
            <a:extLst>
              <a:ext uri="{FF2B5EF4-FFF2-40B4-BE49-F238E27FC236}">
                <a16:creationId xmlns:a16="http://schemas.microsoft.com/office/drawing/2014/main" id="{F5DB862C-C2C7-F294-8205-62819AB741E1}"/>
              </a:ext>
            </a:extLst>
          </p:cNvPr>
          <p:cNvSpPr>
            <a:spLocks noGrp="1"/>
          </p:cNvSpPr>
          <p:nvPr>
            <p:ph sz="half" idx="1"/>
          </p:nvPr>
        </p:nvSpPr>
        <p:spPr>
          <a:xfrm>
            <a:off x="3028187" y="3715971"/>
            <a:ext cx="4654405" cy="988138"/>
          </a:xfrm>
          <a:solidFill>
            <a:schemeClr val="bg2"/>
          </a:solidFill>
        </p:spPr>
        <p:txBody>
          <a:bodyPr>
            <a:noAutofit/>
          </a:bodyPr>
          <a:lstStyle/>
          <a:p>
            <a:pPr algn="just">
              <a:spcBef>
                <a:spcPts val="0"/>
              </a:spcBef>
            </a:pPr>
            <a:r>
              <a:rPr lang="en-GB" sz="1200" dirty="0">
                <a:solidFill>
                  <a:srgbClr val="899E00"/>
                </a:solidFill>
                <a:ea typeface="Calibri" panose="020F0502020204030204" pitchFamily="34" charset="0"/>
                <a:cs typeface="Arial" panose="020B0604020202020204" pitchFamily="34" charset="0"/>
              </a:rPr>
              <a:t>To assign tasks and work schedules to workers to </a:t>
            </a:r>
            <a:r>
              <a:rPr lang="en-GB" sz="1200" b="0" dirty="0">
                <a:cs typeface="Arial" panose="020B0604020202020204" pitchFamily="34" charset="0"/>
              </a:rPr>
              <a:t>ensure optimal labour coverage of work shifts. </a:t>
            </a:r>
          </a:p>
          <a:p>
            <a:pPr algn="just">
              <a:spcBef>
                <a:spcPts val="0"/>
              </a:spcBef>
            </a:pPr>
            <a:r>
              <a:rPr lang="en-GB" sz="1200" dirty="0">
                <a:solidFill>
                  <a:srgbClr val="899E00"/>
                </a:solidFill>
                <a:cs typeface="Arial" panose="020B0604020202020204" pitchFamily="34" charset="0"/>
              </a:rPr>
              <a:t>To evaluate worker performance and productivity</a:t>
            </a:r>
            <a:r>
              <a:rPr lang="en-GB" sz="1200" b="0" dirty="0">
                <a:solidFill>
                  <a:srgbClr val="899E00"/>
                </a:solidFill>
                <a:cs typeface="Arial" panose="020B0604020202020204" pitchFamily="34" charset="0"/>
              </a:rPr>
              <a:t> </a:t>
            </a:r>
            <a:r>
              <a:rPr lang="en-GB" sz="1200" b="0" dirty="0">
                <a:cs typeface="Arial" panose="020B0604020202020204" pitchFamily="34" charset="0"/>
              </a:rPr>
              <a:t>and provide recommendations on how it can be improved. </a:t>
            </a:r>
          </a:p>
          <a:p>
            <a:pPr marL="0" indent="0">
              <a:buNone/>
            </a:pPr>
            <a:endParaRPr lang="en-GB" sz="1200" dirty="0">
              <a:cs typeface="Arial" panose="020B0604020202020204" pitchFamily="34" charset="0"/>
            </a:endParaRPr>
          </a:p>
        </p:txBody>
      </p:sp>
    </p:spTree>
    <p:extLst>
      <p:ext uri="{BB962C8B-B14F-4D97-AF65-F5344CB8AC3E}">
        <p14:creationId xmlns:p14="http://schemas.microsoft.com/office/powerpoint/2010/main" val="995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987574"/>
            <a:ext cx="5472608" cy="3384376"/>
          </a:xfrm>
        </p:spPr>
        <p:txBody>
          <a:bodyPr>
            <a:noAutofit/>
          </a:bodyPr>
          <a:lstStyle/>
          <a:p>
            <a:pPr marL="189000" marR="0" lvl="1" indent="-189000" algn="l" defTabSz="342900" rtl="0" eaLnBrk="1" fontAlgn="auto" latinLnBrk="0" hangingPunct="1">
              <a:lnSpc>
                <a:spcPct val="100000"/>
              </a:lnSpc>
              <a:spcBef>
                <a:spcPts val="1000"/>
              </a:spcBef>
              <a:spcAft>
                <a:spcPts val="0"/>
              </a:spcAft>
              <a:buClr>
                <a:srgbClr val="003399"/>
              </a:buClr>
              <a:buSzTx/>
              <a:buFont typeface="Wingdings" pitchFamily="2" charset="2"/>
              <a:buChar char="§"/>
              <a:tabLst/>
              <a:defRPr/>
            </a:pPr>
            <a:r>
              <a:rPr kumimoji="0" lang="en-GB" sz="2000" b="0" i="0" u="none" strike="noStrike" kern="1200" cap="none" spc="0" normalizeH="0" baseline="0" noProof="0" dirty="0">
                <a:ln>
                  <a:noFill/>
                </a:ln>
                <a:solidFill>
                  <a:srgbClr val="003399"/>
                </a:solidFill>
                <a:effectLst/>
                <a:uLnTx/>
                <a:uFillTx/>
                <a:latin typeface="Arial"/>
                <a:ea typeface="+mn-ea"/>
                <a:cs typeface="Arial" panose="020B0604020202020204" pitchFamily="34" charset="0"/>
              </a:rPr>
              <a:t>Relatively low uptake but </a:t>
            </a:r>
            <a:r>
              <a:rPr kumimoji="0" lang="en-GB" sz="2000" b="1" i="0" u="none" strike="noStrike" kern="1200" cap="none" spc="0" normalizeH="0" baseline="0" noProof="0" dirty="0">
                <a:ln>
                  <a:noFill/>
                </a:ln>
                <a:solidFill>
                  <a:srgbClr val="899E00"/>
                </a:solidFill>
                <a:effectLst/>
                <a:uLnTx/>
                <a:uFillTx/>
                <a:latin typeface="Arial"/>
                <a:ea typeface="+mn-ea"/>
                <a:cs typeface="Arial" panose="020B0604020202020204" pitchFamily="34" charset="0"/>
              </a:rPr>
              <a:t>growing</a:t>
            </a:r>
            <a:r>
              <a:rPr kumimoji="0" lang="en-GB" sz="2000" b="0" i="0" u="none" strike="noStrike" kern="1200" cap="none" spc="0" normalizeH="0" baseline="0" noProof="0" dirty="0">
                <a:ln>
                  <a:noFill/>
                </a:ln>
                <a:solidFill>
                  <a:srgbClr val="92D050"/>
                </a:solidFill>
                <a:effectLst/>
                <a:uLnTx/>
                <a:uFillTx/>
                <a:latin typeface="Arial"/>
                <a:ea typeface="+mn-ea"/>
                <a:cs typeface="Arial" panose="020B0604020202020204" pitchFamily="34" charset="0"/>
              </a:rPr>
              <a:t> </a:t>
            </a:r>
            <a:r>
              <a:rPr kumimoji="0" lang="en-GB" sz="2000" b="0" i="0" u="none" strike="noStrike" kern="1200" cap="none" spc="0" normalizeH="0" baseline="0" noProof="0" dirty="0">
                <a:ln>
                  <a:noFill/>
                </a:ln>
                <a:solidFill>
                  <a:srgbClr val="003399"/>
                </a:solidFill>
                <a:effectLst/>
                <a:uLnTx/>
                <a:uFillTx/>
                <a:latin typeface="Arial"/>
                <a:ea typeface="+mn-ea"/>
                <a:cs typeface="Arial" panose="020B0604020202020204" pitchFamily="34" charset="0"/>
              </a:rPr>
              <a:t>across the EU27</a:t>
            </a:r>
          </a:p>
          <a:p>
            <a:pPr>
              <a:spcBef>
                <a:spcPts val="1000"/>
              </a:spcBef>
            </a:pPr>
            <a:r>
              <a:rPr lang="en-GB" sz="2000" b="0" dirty="0">
                <a:cs typeface="Arial" panose="020B0604020202020204" pitchFamily="34" charset="0"/>
              </a:rPr>
              <a:t>Mainly in </a:t>
            </a:r>
            <a:r>
              <a:rPr lang="en-GB" sz="2000" dirty="0">
                <a:solidFill>
                  <a:srgbClr val="899E00"/>
                </a:solidFill>
                <a:cs typeface="Arial" panose="020B0604020202020204" pitchFamily="34" charset="0"/>
              </a:rPr>
              <a:t>larger companies</a:t>
            </a:r>
            <a:endParaRPr lang="en-GB" sz="1400" b="0" dirty="0">
              <a:solidFill>
                <a:srgbClr val="899E00"/>
              </a:solidFill>
              <a:cs typeface="Arial" panose="020B0604020202020204" pitchFamily="34" charset="0"/>
            </a:endParaRPr>
          </a:p>
          <a:p>
            <a:pPr>
              <a:spcBef>
                <a:spcPts val="1000"/>
              </a:spcBef>
            </a:pPr>
            <a:r>
              <a:rPr lang="en-GB" sz="2000" b="0" dirty="0">
                <a:cs typeface="Arial" panose="020B0604020202020204" pitchFamily="34" charset="0"/>
              </a:rPr>
              <a:t>Mainly in jobs with </a:t>
            </a:r>
            <a:r>
              <a:rPr lang="en-GB" sz="2000" dirty="0">
                <a:solidFill>
                  <a:srgbClr val="899E00"/>
                </a:solidFill>
                <a:cs typeface="Arial" panose="020B0604020202020204" pitchFamily="34" charset="0"/>
              </a:rPr>
              <a:t>manual/repetitive routine tasks </a:t>
            </a:r>
          </a:p>
          <a:p>
            <a:pPr marL="189000" lvl="1" indent="-189000">
              <a:spcBef>
                <a:spcPts val="1000"/>
              </a:spcBef>
              <a:buClr>
                <a:schemeClr val="tx2"/>
              </a:buClr>
              <a:buFont typeface="Wingdings" pitchFamily="2" charset="2"/>
              <a:buChar char="§"/>
            </a:pPr>
            <a:r>
              <a:rPr lang="en-GB" sz="2000" b="1" dirty="0">
                <a:solidFill>
                  <a:srgbClr val="899E00"/>
                </a:solidFill>
                <a:cs typeface="Arial" panose="020B0604020202020204" pitchFamily="34" charset="0"/>
              </a:rPr>
              <a:t>Sharp increase </a:t>
            </a:r>
            <a:r>
              <a:rPr lang="en-GB" sz="2000" dirty="0">
                <a:solidFill>
                  <a:schemeClr val="tx2"/>
                </a:solidFill>
                <a:cs typeface="Arial" panose="020B0604020202020204" pitchFamily="34" charset="0"/>
              </a:rPr>
              <a:t>in worker-monitoring software (</a:t>
            </a:r>
            <a:r>
              <a:rPr lang="en-GB" sz="2000" b="1" dirty="0">
                <a:solidFill>
                  <a:srgbClr val="899E00"/>
                </a:solidFill>
                <a:cs typeface="Arial" panose="020B0604020202020204" pitchFamily="34" charset="0"/>
              </a:rPr>
              <a:t>COVID-19</a:t>
            </a:r>
            <a:r>
              <a:rPr lang="en-GB" sz="2000" dirty="0">
                <a:solidFill>
                  <a:schemeClr val="tx2"/>
                </a:solidFill>
                <a:cs typeface="Arial" panose="020B0604020202020204" pitchFamily="34" charset="0"/>
              </a:rPr>
              <a:t>)</a:t>
            </a:r>
          </a:p>
          <a:p>
            <a:pPr marL="189000" lvl="1" indent="-189000">
              <a:spcBef>
                <a:spcPts val="1000"/>
              </a:spcBef>
              <a:buClr>
                <a:schemeClr val="tx2"/>
              </a:buClr>
              <a:buFont typeface="Wingdings" pitchFamily="2" charset="2"/>
              <a:buChar char="§"/>
            </a:pPr>
            <a:r>
              <a:rPr lang="en-GB" sz="2000" dirty="0">
                <a:solidFill>
                  <a:schemeClr val="tx2"/>
                </a:solidFill>
                <a:cs typeface="Arial" panose="020B0604020202020204" pitchFamily="34" charset="0"/>
              </a:rPr>
              <a:t>Increased number of patents for </a:t>
            </a:r>
            <a:r>
              <a:rPr lang="en-GB" sz="2000" b="1" dirty="0">
                <a:solidFill>
                  <a:srgbClr val="899E00"/>
                </a:solidFill>
                <a:cs typeface="Arial" panose="020B0604020202020204" pitchFamily="34" charset="0"/>
              </a:rPr>
              <a:t>AM technologies</a:t>
            </a:r>
            <a:endParaRPr lang="en-GB" sz="2000" dirty="0">
              <a:solidFill>
                <a:srgbClr val="899E00"/>
              </a:solidFill>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4" name="Title 2"/>
          <p:cNvSpPr txBox="1">
            <a:spLocks/>
          </p:cNvSpPr>
          <p:nvPr/>
        </p:nvSpPr>
        <p:spPr>
          <a:xfrm>
            <a:off x="323528" y="20866"/>
            <a:ext cx="7110265" cy="53466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2400" b="1" dirty="0">
                <a:solidFill>
                  <a:srgbClr val="003399"/>
                </a:solidFill>
                <a:ea typeface="Verdana" panose="020B0604030504040204" pitchFamily="34" charset="0"/>
              </a:rPr>
              <a:t>Facts and figures </a:t>
            </a:r>
            <a:r>
              <a:rPr lang="en-US" sz="2400" dirty="0"/>
              <a:t>–</a:t>
            </a:r>
            <a:r>
              <a:rPr lang="en-GB" altLang="en-US" sz="2400" b="1" dirty="0">
                <a:solidFill>
                  <a:srgbClr val="003399"/>
                </a:solidFill>
                <a:ea typeface="Verdana" panose="020B0604030504040204" pitchFamily="34" charset="0"/>
              </a:rPr>
              <a:t> uptake of AM systems</a:t>
            </a:r>
          </a:p>
        </p:txBody>
      </p:sp>
      <p:sp>
        <p:nvSpPr>
          <p:cNvPr id="6" name="Rectangle 5">
            <a:extLst>
              <a:ext uri="{FF2B5EF4-FFF2-40B4-BE49-F238E27FC236}">
                <a16:creationId xmlns:a16="http://schemas.microsoft.com/office/drawing/2014/main" id="{7B05776C-5A84-740F-8618-0C9E369D24B3}"/>
              </a:ext>
            </a:extLst>
          </p:cNvPr>
          <p:cNvSpPr/>
          <p:nvPr/>
        </p:nvSpPr>
        <p:spPr>
          <a:xfrm>
            <a:off x="6012160" y="648402"/>
            <a:ext cx="2996732" cy="4495098"/>
          </a:xfrm>
          <a:custGeom>
            <a:avLst/>
            <a:gdLst>
              <a:gd name="connsiteX0" fmla="*/ 0 w 3600400"/>
              <a:gd name="connsiteY0" fmla="*/ 0 h 4464496"/>
              <a:gd name="connsiteX1" fmla="*/ 3600400 w 3600400"/>
              <a:gd name="connsiteY1" fmla="*/ 0 h 4464496"/>
              <a:gd name="connsiteX2" fmla="*/ 3600400 w 3600400"/>
              <a:gd name="connsiteY2" fmla="*/ 4464496 h 4464496"/>
              <a:gd name="connsiteX3" fmla="*/ 0 w 3600400"/>
              <a:gd name="connsiteY3" fmla="*/ 4464496 h 4464496"/>
              <a:gd name="connsiteX4" fmla="*/ 0 w 3600400"/>
              <a:gd name="connsiteY4" fmla="*/ 0 h 4464496"/>
              <a:gd name="connsiteX0" fmla="*/ 0 w 3600400"/>
              <a:gd name="connsiteY0" fmla="*/ 0 h 4464496"/>
              <a:gd name="connsiteX1" fmla="*/ 2897015 w 3600400"/>
              <a:gd name="connsiteY1" fmla="*/ 17584 h 4464496"/>
              <a:gd name="connsiteX2" fmla="*/ 3600400 w 3600400"/>
              <a:gd name="connsiteY2" fmla="*/ 4464496 h 4464496"/>
              <a:gd name="connsiteX3" fmla="*/ 0 w 3600400"/>
              <a:gd name="connsiteY3" fmla="*/ 4464496 h 4464496"/>
              <a:gd name="connsiteX4" fmla="*/ 0 w 3600400"/>
              <a:gd name="connsiteY4" fmla="*/ 0 h 4464496"/>
              <a:gd name="connsiteX0" fmla="*/ 0 w 3600400"/>
              <a:gd name="connsiteY0" fmla="*/ 0 h 4464496"/>
              <a:gd name="connsiteX1" fmla="*/ 2897015 w 3600400"/>
              <a:gd name="connsiteY1" fmla="*/ 17584 h 4464496"/>
              <a:gd name="connsiteX2" fmla="*/ 3600400 w 3600400"/>
              <a:gd name="connsiteY2" fmla="*/ 4464496 h 4464496"/>
              <a:gd name="connsiteX3" fmla="*/ 0 w 3600400"/>
              <a:gd name="connsiteY3" fmla="*/ 4464496 h 4464496"/>
              <a:gd name="connsiteX4" fmla="*/ 0 w 3600400"/>
              <a:gd name="connsiteY4" fmla="*/ 0 h 4464496"/>
              <a:gd name="connsiteX0" fmla="*/ 0 w 3301462"/>
              <a:gd name="connsiteY0" fmla="*/ 315108 h 4779604"/>
              <a:gd name="connsiteX1" fmla="*/ 2897015 w 3301462"/>
              <a:gd name="connsiteY1" fmla="*/ 332692 h 4779604"/>
              <a:gd name="connsiteX2" fmla="*/ 3301462 w 3301462"/>
              <a:gd name="connsiteY2" fmla="*/ 4762019 h 4779604"/>
              <a:gd name="connsiteX3" fmla="*/ 0 w 3301462"/>
              <a:gd name="connsiteY3" fmla="*/ 4779604 h 4779604"/>
              <a:gd name="connsiteX4" fmla="*/ 0 w 3301462"/>
              <a:gd name="connsiteY4" fmla="*/ 315108 h 4779604"/>
              <a:gd name="connsiteX0" fmla="*/ 0 w 3511679"/>
              <a:gd name="connsiteY0" fmla="*/ 315108 h 4779604"/>
              <a:gd name="connsiteX1" fmla="*/ 2897015 w 3511679"/>
              <a:gd name="connsiteY1" fmla="*/ 332692 h 4779604"/>
              <a:gd name="connsiteX2" fmla="*/ 3301462 w 3511679"/>
              <a:gd name="connsiteY2" fmla="*/ 4762019 h 4779604"/>
              <a:gd name="connsiteX3" fmla="*/ 0 w 3511679"/>
              <a:gd name="connsiteY3" fmla="*/ 4779604 h 4779604"/>
              <a:gd name="connsiteX4" fmla="*/ 0 w 3511679"/>
              <a:gd name="connsiteY4" fmla="*/ 315108 h 4779604"/>
              <a:gd name="connsiteX0" fmla="*/ 0 w 3503242"/>
              <a:gd name="connsiteY0" fmla="*/ 56591 h 4521087"/>
              <a:gd name="connsiteX1" fmla="*/ 2897015 w 3503242"/>
              <a:gd name="connsiteY1" fmla="*/ 74175 h 4521087"/>
              <a:gd name="connsiteX2" fmla="*/ 2994058 w 3503242"/>
              <a:gd name="connsiteY2" fmla="*/ 1011672 h 4521087"/>
              <a:gd name="connsiteX3" fmla="*/ 3301462 w 3503242"/>
              <a:gd name="connsiteY3" fmla="*/ 4503502 h 4521087"/>
              <a:gd name="connsiteX4" fmla="*/ 0 w 3503242"/>
              <a:gd name="connsiteY4" fmla="*/ 4521087 h 4521087"/>
              <a:gd name="connsiteX5" fmla="*/ 0 w 3503242"/>
              <a:gd name="connsiteY5" fmla="*/ 56591 h 4521087"/>
              <a:gd name="connsiteX0" fmla="*/ 0 w 3445180"/>
              <a:gd name="connsiteY0" fmla="*/ 56591 h 4521087"/>
              <a:gd name="connsiteX1" fmla="*/ 2897015 w 3445180"/>
              <a:gd name="connsiteY1" fmla="*/ 74175 h 4521087"/>
              <a:gd name="connsiteX2" fmla="*/ 2994058 w 3445180"/>
              <a:gd name="connsiteY2" fmla="*/ 1011672 h 4521087"/>
              <a:gd name="connsiteX3" fmla="*/ 3231124 w 3445180"/>
              <a:gd name="connsiteY3" fmla="*/ 4521087 h 4521087"/>
              <a:gd name="connsiteX4" fmla="*/ 0 w 3445180"/>
              <a:gd name="connsiteY4" fmla="*/ 4521087 h 4521087"/>
              <a:gd name="connsiteX5" fmla="*/ 0 w 3445180"/>
              <a:gd name="connsiteY5" fmla="*/ 56591 h 4521087"/>
              <a:gd name="connsiteX0" fmla="*/ 0 w 3479573"/>
              <a:gd name="connsiteY0" fmla="*/ 56591 h 4521087"/>
              <a:gd name="connsiteX1" fmla="*/ 2897015 w 3479573"/>
              <a:gd name="connsiteY1" fmla="*/ 74175 h 4521087"/>
              <a:gd name="connsiteX2" fmla="*/ 2994058 w 3479573"/>
              <a:gd name="connsiteY2" fmla="*/ 1011672 h 4521087"/>
              <a:gd name="connsiteX3" fmla="*/ 3231124 w 3479573"/>
              <a:gd name="connsiteY3" fmla="*/ 4521087 h 4521087"/>
              <a:gd name="connsiteX4" fmla="*/ 0 w 3479573"/>
              <a:gd name="connsiteY4" fmla="*/ 4521087 h 4521087"/>
              <a:gd name="connsiteX5" fmla="*/ 0 w 3479573"/>
              <a:gd name="connsiteY5" fmla="*/ 56591 h 4521087"/>
              <a:gd name="connsiteX0" fmla="*/ 0 w 3472995"/>
              <a:gd name="connsiteY0" fmla="*/ 58539 h 4523035"/>
              <a:gd name="connsiteX1" fmla="*/ 2897015 w 3472995"/>
              <a:gd name="connsiteY1" fmla="*/ 76123 h 4523035"/>
              <a:gd name="connsiteX2" fmla="*/ 2958889 w 3472995"/>
              <a:gd name="connsiteY2" fmla="*/ 1039997 h 4523035"/>
              <a:gd name="connsiteX3" fmla="*/ 3231124 w 3472995"/>
              <a:gd name="connsiteY3" fmla="*/ 4523035 h 4523035"/>
              <a:gd name="connsiteX4" fmla="*/ 0 w 3472995"/>
              <a:gd name="connsiteY4" fmla="*/ 4523035 h 4523035"/>
              <a:gd name="connsiteX5" fmla="*/ 0 w 3472995"/>
              <a:gd name="connsiteY5" fmla="*/ 58539 h 4523035"/>
              <a:gd name="connsiteX0" fmla="*/ 0 w 3472995"/>
              <a:gd name="connsiteY0" fmla="*/ 91718 h 4556214"/>
              <a:gd name="connsiteX1" fmla="*/ 2861845 w 3472995"/>
              <a:gd name="connsiteY1" fmla="*/ 65341 h 4556214"/>
              <a:gd name="connsiteX2" fmla="*/ 2958889 w 3472995"/>
              <a:gd name="connsiteY2" fmla="*/ 1073176 h 4556214"/>
              <a:gd name="connsiteX3" fmla="*/ 3231124 w 3472995"/>
              <a:gd name="connsiteY3" fmla="*/ 4556214 h 4556214"/>
              <a:gd name="connsiteX4" fmla="*/ 0 w 3472995"/>
              <a:gd name="connsiteY4" fmla="*/ 4556214 h 4556214"/>
              <a:gd name="connsiteX5" fmla="*/ 0 w 3472995"/>
              <a:gd name="connsiteY5" fmla="*/ 91718 h 4556214"/>
              <a:gd name="connsiteX0" fmla="*/ 0 w 3472995"/>
              <a:gd name="connsiteY0" fmla="*/ 26377 h 4490873"/>
              <a:gd name="connsiteX1" fmla="*/ 2861845 w 3472995"/>
              <a:gd name="connsiteY1" fmla="*/ 0 h 4490873"/>
              <a:gd name="connsiteX2" fmla="*/ 2958889 w 3472995"/>
              <a:gd name="connsiteY2" fmla="*/ 1007835 h 4490873"/>
              <a:gd name="connsiteX3" fmla="*/ 3231124 w 3472995"/>
              <a:gd name="connsiteY3" fmla="*/ 4490873 h 4490873"/>
              <a:gd name="connsiteX4" fmla="*/ 0 w 3472995"/>
              <a:gd name="connsiteY4" fmla="*/ 4490873 h 4490873"/>
              <a:gd name="connsiteX5" fmla="*/ 0 w 3472995"/>
              <a:gd name="connsiteY5" fmla="*/ 26377 h 4490873"/>
              <a:gd name="connsiteX0" fmla="*/ 0 w 3509197"/>
              <a:gd name="connsiteY0" fmla="*/ 26377 h 4517250"/>
              <a:gd name="connsiteX1" fmla="*/ 2861845 w 3509197"/>
              <a:gd name="connsiteY1" fmla="*/ 0 h 4517250"/>
              <a:gd name="connsiteX2" fmla="*/ 2958889 w 3509197"/>
              <a:gd name="connsiteY2" fmla="*/ 1007835 h 4517250"/>
              <a:gd name="connsiteX3" fmla="*/ 3275085 w 3509197"/>
              <a:gd name="connsiteY3" fmla="*/ 4517250 h 4517250"/>
              <a:gd name="connsiteX4" fmla="*/ 0 w 3509197"/>
              <a:gd name="connsiteY4" fmla="*/ 4490873 h 4517250"/>
              <a:gd name="connsiteX5" fmla="*/ 0 w 3509197"/>
              <a:gd name="connsiteY5" fmla="*/ 26377 h 4517250"/>
              <a:gd name="connsiteX0" fmla="*/ 0 w 3524437"/>
              <a:gd name="connsiteY0" fmla="*/ 130204 h 4575508"/>
              <a:gd name="connsiteX1" fmla="*/ 2877085 w 3524437"/>
              <a:gd name="connsiteY1" fmla="*/ 58258 h 4575508"/>
              <a:gd name="connsiteX2" fmla="*/ 2974129 w 3524437"/>
              <a:gd name="connsiteY2" fmla="*/ 1066093 h 4575508"/>
              <a:gd name="connsiteX3" fmla="*/ 3290325 w 3524437"/>
              <a:gd name="connsiteY3" fmla="*/ 4575508 h 4575508"/>
              <a:gd name="connsiteX4" fmla="*/ 15240 w 3524437"/>
              <a:gd name="connsiteY4" fmla="*/ 4549131 h 4575508"/>
              <a:gd name="connsiteX5" fmla="*/ 0 w 3524437"/>
              <a:gd name="connsiteY5" fmla="*/ 130204 h 4575508"/>
              <a:gd name="connsiteX0" fmla="*/ 0 w 3524437"/>
              <a:gd name="connsiteY0" fmla="*/ 52199 h 4497503"/>
              <a:gd name="connsiteX1" fmla="*/ 3113305 w 3524437"/>
              <a:gd name="connsiteY1" fmla="*/ 86579 h 4497503"/>
              <a:gd name="connsiteX2" fmla="*/ 2974129 w 3524437"/>
              <a:gd name="connsiteY2" fmla="*/ 988088 h 4497503"/>
              <a:gd name="connsiteX3" fmla="*/ 3290325 w 3524437"/>
              <a:gd name="connsiteY3" fmla="*/ 4497503 h 4497503"/>
              <a:gd name="connsiteX4" fmla="*/ 15240 w 3524437"/>
              <a:gd name="connsiteY4" fmla="*/ 4471126 h 4497503"/>
              <a:gd name="connsiteX5" fmla="*/ 0 w 3524437"/>
              <a:gd name="connsiteY5" fmla="*/ 52199 h 4497503"/>
              <a:gd name="connsiteX0" fmla="*/ 0 w 3524437"/>
              <a:gd name="connsiteY0" fmla="*/ 9703 h 4455007"/>
              <a:gd name="connsiteX1" fmla="*/ 3113305 w 3524437"/>
              <a:gd name="connsiteY1" fmla="*/ 44083 h 4455007"/>
              <a:gd name="connsiteX2" fmla="*/ 2974129 w 3524437"/>
              <a:gd name="connsiteY2" fmla="*/ 945592 h 4455007"/>
              <a:gd name="connsiteX3" fmla="*/ 3290325 w 3524437"/>
              <a:gd name="connsiteY3" fmla="*/ 4455007 h 4455007"/>
              <a:gd name="connsiteX4" fmla="*/ 15240 w 3524437"/>
              <a:gd name="connsiteY4" fmla="*/ 4428630 h 4455007"/>
              <a:gd name="connsiteX5" fmla="*/ 0 w 3524437"/>
              <a:gd name="connsiteY5" fmla="*/ 9703 h 4455007"/>
              <a:gd name="connsiteX0" fmla="*/ 0 w 3528410"/>
              <a:gd name="connsiteY0" fmla="*/ 53269 h 4498573"/>
              <a:gd name="connsiteX1" fmla="*/ 3113305 w 3528410"/>
              <a:gd name="connsiteY1" fmla="*/ 87649 h 4498573"/>
              <a:gd name="connsiteX2" fmla="*/ 2996989 w 3528410"/>
              <a:gd name="connsiteY2" fmla="*/ 1004348 h 4498573"/>
              <a:gd name="connsiteX3" fmla="*/ 3290325 w 3528410"/>
              <a:gd name="connsiteY3" fmla="*/ 4498573 h 4498573"/>
              <a:gd name="connsiteX4" fmla="*/ 15240 w 3528410"/>
              <a:gd name="connsiteY4" fmla="*/ 4472196 h 4498573"/>
              <a:gd name="connsiteX5" fmla="*/ 0 w 3528410"/>
              <a:gd name="connsiteY5" fmla="*/ 53269 h 4498573"/>
              <a:gd name="connsiteX0" fmla="*/ 0 w 3535792"/>
              <a:gd name="connsiteY0" fmla="*/ 53269 h 4498573"/>
              <a:gd name="connsiteX1" fmla="*/ 3113305 w 3535792"/>
              <a:gd name="connsiteY1" fmla="*/ 87649 h 4498573"/>
              <a:gd name="connsiteX2" fmla="*/ 2996989 w 3535792"/>
              <a:gd name="connsiteY2" fmla="*/ 1004348 h 4498573"/>
              <a:gd name="connsiteX3" fmla="*/ 3290325 w 3535792"/>
              <a:gd name="connsiteY3" fmla="*/ 4498573 h 4498573"/>
              <a:gd name="connsiteX4" fmla="*/ 15240 w 3535792"/>
              <a:gd name="connsiteY4" fmla="*/ 4472196 h 4498573"/>
              <a:gd name="connsiteX5" fmla="*/ 0 w 3535792"/>
              <a:gd name="connsiteY5" fmla="*/ 53269 h 4498573"/>
              <a:gd name="connsiteX0" fmla="*/ 0 w 3535792"/>
              <a:gd name="connsiteY0" fmla="*/ 5714 h 4451018"/>
              <a:gd name="connsiteX1" fmla="*/ 3113305 w 3535792"/>
              <a:gd name="connsiteY1" fmla="*/ 40094 h 4451018"/>
              <a:gd name="connsiteX2" fmla="*/ 2996989 w 3535792"/>
              <a:gd name="connsiteY2" fmla="*/ 956793 h 4451018"/>
              <a:gd name="connsiteX3" fmla="*/ 3290325 w 3535792"/>
              <a:gd name="connsiteY3" fmla="*/ 4451018 h 4451018"/>
              <a:gd name="connsiteX4" fmla="*/ 15240 w 3535792"/>
              <a:gd name="connsiteY4" fmla="*/ 4424641 h 4451018"/>
              <a:gd name="connsiteX5" fmla="*/ 0 w 3535792"/>
              <a:gd name="connsiteY5" fmla="*/ 5714 h 4451018"/>
              <a:gd name="connsiteX0" fmla="*/ 0 w 3535792"/>
              <a:gd name="connsiteY0" fmla="*/ 7856 h 4453160"/>
              <a:gd name="connsiteX1" fmla="*/ 3113305 w 3535792"/>
              <a:gd name="connsiteY1" fmla="*/ 42236 h 4453160"/>
              <a:gd name="connsiteX2" fmla="*/ 2996989 w 3535792"/>
              <a:gd name="connsiteY2" fmla="*/ 958935 h 4453160"/>
              <a:gd name="connsiteX3" fmla="*/ 3290325 w 3535792"/>
              <a:gd name="connsiteY3" fmla="*/ 4453160 h 4453160"/>
              <a:gd name="connsiteX4" fmla="*/ 15240 w 3535792"/>
              <a:gd name="connsiteY4" fmla="*/ 4426783 h 4453160"/>
              <a:gd name="connsiteX5" fmla="*/ 0 w 3535792"/>
              <a:gd name="connsiteY5" fmla="*/ 7856 h 4453160"/>
              <a:gd name="connsiteX0" fmla="*/ 0 w 3535792"/>
              <a:gd name="connsiteY0" fmla="*/ 8892 h 4454196"/>
              <a:gd name="connsiteX1" fmla="*/ 3113305 w 3535792"/>
              <a:gd name="connsiteY1" fmla="*/ 43272 h 4454196"/>
              <a:gd name="connsiteX2" fmla="*/ 2996989 w 3535792"/>
              <a:gd name="connsiteY2" fmla="*/ 959971 h 4454196"/>
              <a:gd name="connsiteX3" fmla="*/ 3290325 w 3535792"/>
              <a:gd name="connsiteY3" fmla="*/ 4454196 h 4454196"/>
              <a:gd name="connsiteX4" fmla="*/ 15240 w 3535792"/>
              <a:gd name="connsiteY4" fmla="*/ 4427819 h 4454196"/>
              <a:gd name="connsiteX5" fmla="*/ 0 w 3535792"/>
              <a:gd name="connsiteY5" fmla="*/ 8892 h 4454196"/>
              <a:gd name="connsiteX0" fmla="*/ 0 w 3535792"/>
              <a:gd name="connsiteY0" fmla="*/ 8892 h 4454196"/>
              <a:gd name="connsiteX1" fmla="*/ 3113305 w 3535792"/>
              <a:gd name="connsiteY1" fmla="*/ 43272 h 4454196"/>
              <a:gd name="connsiteX2" fmla="*/ 2996989 w 3535792"/>
              <a:gd name="connsiteY2" fmla="*/ 959971 h 4454196"/>
              <a:gd name="connsiteX3" fmla="*/ 3290325 w 3535792"/>
              <a:gd name="connsiteY3" fmla="*/ 4454196 h 4454196"/>
              <a:gd name="connsiteX4" fmla="*/ 15240 w 3535792"/>
              <a:gd name="connsiteY4" fmla="*/ 4413580 h 4454196"/>
              <a:gd name="connsiteX5" fmla="*/ 0 w 3535792"/>
              <a:gd name="connsiteY5" fmla="*/ 8892 h 4454196"/>
              <a:gd name="connsiteX0" fmla="*/ 0 w 3522561"/>
              <a:gd name="connsiteY0" fmla="*/ 8892 h 4430462"/>
              <a:gd name="connsiteX1" fmla="*/ 3113305 w 3522561"/>
              <a:gd name="connsiteY1" fmla="*/ 43272 h 4430462"/>
              <a:gd name="connsiteX2" fmla="*/ 2996989 w 3522561"/>
              <a:gd name="connsiteY2" fmla="*/ 959971 h 4430462"/>
              <a:gd name="connsiteX3" fmla="*/ 3290325 w 3522561"/>
              <a:gd name="connsiteY3" fmla="*/ 4430462 h 4430462"/>
              <a:gd name="connsiteX4" fmla="*/ 15240 w 3522561"/>
              <a:gd name="connsiteY4" fmla="*/ 4413580 h 4430462"/>
              <a:gd name="connsiteX5" fmla="*/ 0 w 3522561"/>
              <a:gd name="connsiteY5" fmla="*/ 8892 h 4430462"/>
              <a:gd name="connsiteX0" fmla="*/ 0 w 3522561"/>
              <a:gd name="connsiteY0" fmla="*/ 8892 h 4430462"/>
              <a:gd name="connsiteX1" fmla="*/ 3113305 w 3522561"/>
              <a:gd name="connsiteY1" fmla="*/ 43272 h 4430462"/>
              <a:gd name="connsiteX2" fmla="*/ 2996989 w 3522561"/>
              <a:gd name="connsiteY2" fmla="*/ 959971 h 4430462"/>
              <a:gd name="connsiteX3" fmla="*/ 3290325 w 3522561"/>
              <a:gd name="connsiteY3" fmla="*/ 4430462 h 4430462"/>
              <a:gd name="connsiteX4" fmla="*/ 15240 w 3522561"/>
              <a:gd name="connsiteY4" fmla="*/ 4399341 h 4430462"/>
              <a:gd name="connsiteX5" fmla="*/ 0 w 3522561"/>
              <a:gd name="connsiteY5" fmla="*/ 8892 h 4430462"/>
              <a:gd name="connsiteX0" fmla="*/ 0 w 3510347"/>
              <a:gd name="connsiteY0" fmla="*/ 8892 h 4406728"/>
              <a:gd name="connsiteX1" fmla="*/ 3113305 w 3510347"/>
              <a:gd name="connsiteY1" fmla="*/ 43272 h 4406728"/>
              <a:gd name="connsiteX2" fmla="*/ 2996989 w 3510347"/>
              <a:gd name="connsiteY2" fmla="*/ 959971 h 4406728"/>
              <a:gd name="connsiteX3" fmla="*/ 3276038 w 3510347"/>
              <a:gd name="connsiteY3" fmla="*/ 4406728 h 4406728"/>
              <a:gd name="connsiteX4" fmla="*/ 15240 w 3510347"/>
              <a:gd name="connsiteY4" fmla="*/ 4399341 h 4406728"/>
              <a:gd name="connsiteX5" fmla="*/ 0 w 3510347"/>
              <a:gd name="connsiteY5" fmla="*/ 8892 h 440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347" h="4406728">
                <a:moveTo>
                  <a:pt x="0" y="8892"/>
                </a:moveTo>
                <a:cubicBezTo>
                  <a:pt x="959028" y="-15090"/>
                  <a:pt x="2895747" y="13869"/>
                  <a:pt x="3113305" y="43272"/>
                </a:cubicBezTo>
                <a:cubicBezTo>
                  <a:pt x="3330863" y="72675"/>
                  <a:pt x="2969867" y="232728"/>
                  <a:pt x="2996989" y="959971"/>
                </a:cubicBezTo>
                <a:cubicBezTo>
                  <a:pt x="3024111" y="1687214"/>
                  <a:pt x="3924516" y="2860533"/>
                  <a:pt x="3276038" y="4406728"/>
                </a:cubicBezTo>
                <a:lnTo>
                  <a:pt x="15240" y="4399341"/>
                </a:lnTo>
                <a:lnTo>
                  <a:pt x="0" y="8892"/>
                </a:lnTo>
                <a:close/>
              </a:path>
            </a:pathLst>
          </a:custGeom>
          <a:blipFill>
            <a:blip r:embed="rId3" cstate="email">
              <a:extLst>
                <a:ext uri="{28A0092B-C50C-407E-A947-70E740481C1C}">
                  <a14:useLocalDpi xmlns:a14="http://schemas.microsoft.com/office/drawing/2010/main"/>
                </a:ext>
              </a:extLst>
            </a:blip>
            <a:srcRect/>
            <a:stretch>
              <a:fillRect t="98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B18B890-B136-BACC-EBA2-7E7E1A3FAD08}"/>
              </a:ext>
            </a:extLst>
          </p:cNvPr>
          <p:cNvSpPr txBox="1"/>
          <p:nvPr/>
        </p:nvSpPr>
        <p:spPr>
          <a:xfrm rot="16200000">
            <a:off x="4960060" y="3905706"/>
            <a:ext cx="2304256" cy="200055"/>
          </a:xfrm>
          <a:prstGeom prst="rect">
            <a:avLst/>
          </a:prstGeom>
          <a:noFill/>
        </p:spPr>
        <p:txBody>
          <a:bodyPr wrap="square" rtlCol="0">
            <a:spAutoFit/>
          </a:bodyPr>
          <a:lstStyle/>
          <a:p>
            <a:r>
              <a:rPr lang="en-GB" sz="700"/>
              <a:t>© iStockphoto / FG Trade</a:t>
            </a:r>
          </a:p>
        </p:txBody>
      </p:sp>
    </p:spTree>
    <p:extLst>
      <p:ext uri="{BB962C8B-B14F-4D97-AF65-F5344CB8AC3E}">
        <p14:creationId xmlns:p14="http://schemas.microsoft.com/office/powerpoint/2010/main" val="204371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9B916-B325-2052-F9A6-2283DAB30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20D5C-4550-4397-C194-4FC5DE5CC793}"/>
              </a:ext>
            </a:extLst>
          </p:cNvPr>
          <p:cNvSpPr>
            <a:spLocks noGrp="1"/>
          </p:cNvSpPr>
          <p:nvPr>
            <p:ph type="title"/>
          </p:nvPr>
        </p:nvSpPr>
        <p:spPr>
          <a:xfrm>
            <a:off x="359532" y="597206"/>
            <a:ext cx="8388932" cy="367200"/>
          </a:xfrm>
        </p:spPr>
        <p:txBody>
          <a:bodyPr/>
          <a:lstStyle/>
          <a:p>
            <a:br>
              <a:rPr lang="en-US" sz="2000" dirty="0"/>
            </a:br>
            <a:r>
              <a:rPr lang="en-US" sz="1400" b="0" dirty="0">
                <a:solidFill>
                  <a:schemeClr val="tx1"/>
                </a:solidFill>
              </a:rPr>
              <a:t>ESENER survey (EU-27) - 2024</a:t>
            </a:r>
            <a:endParaRPr lang="es-ES" sz="1400" b="0" dirty="0">
              <a:solidFill>
                <a:schemeClr val="tx1"/>
              </a:solidFill>
            </a:endParaRPr>
          </a:p>
        </p:txBody>
      </p:sp>
      <p:sp>
        <p:nvSpPr>
          <p:cNvPr id="4" name="Rectangle 3">
            <a:extLst>
              <a:ext uri="{FF2B5EF4-FFF2-40B4-BE49-F238E27FC236}">
                <a16:creationId xmlns:a16="http://schemas.microsoft.com/office/drawing/2014/main" id="{2659FCB2-A1ED-49C2-F381-093778D676C8}"/>
              </a:ext>
            </a:extLst>
          </p:cNvPr>
          <p:cNvSpPr/>
          <p:nvPr/>
        </p:nvSpPr>
        <p:spPr>
          <a:xfrm>
            <a:off x="1691680" y="4598986"/>
            <a:ext cx="1656184" cy="184666"/>
          </a:xfrm>
          <a:prstGeom prst="rect">
            <a:avLst/>
          </a:prstGeom>
        </p:spPr>
        <p:txBody>
          <a:bodyPr wrap="square">
            <a:spAutoFit/>
          </a:bodyPr>
          <a:lstStyle/>
          <a:p>
            <a:pPr>
              <a:spcBef>
                <a:spcPts val="600"/>
              </a:spcBef>
              <a:spcAft>
                <a:spcPts val="600"/>
              </a:spcAft>
            </a:pPr>
            <a:r>
              <a:rPr lang="en-GB" sz="600" dirty="0"/>
              <a:t>Base: all establishments.</a:t>
            </a:r>
            <a:endParaRPr lang="en-GB" sz="6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BF67FC94-7A9C-455F-8397-BBC05882B520}"/>
              </a:ext>
            </a:extLst>
          </p:cNvPr>
          <p:cNvGraphicFramePr>
            <a:graphicFrameLocks/>
          </p:cNvGraphicFramePr>
          <p:nvPr>
            <p:extLst>
              <p:ext uri="{D42A27DB-BD31-4B8C-83A1-F6EECF244321}">
                <p14:modId xmlns:p14="http://schemas.microsoft.com/office/powerpoint/2010/main" val="1999945259"/>
              </p:ext>
            </p:extLst>
          </p:nvPr>
        </p:nvGraphicFramePr>
        <p:xfrm>
          <a:off x="359533" y="964406"/>
          <a:ext cx="8312980" cy="355156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a:extLst>
              <a:ext uri="{FF2B5EF4-FFF2-40B4-BE49-F238E27FC236}">
                <a16:creationId xmlns:a16="http://schemas.microsoft.com/office/drawing/2014/main" id="{7446B32A-4519-8228-306E-CF0510D2D295}"/>
              </a:ext>
            </a:extLst>
          </p:cNvPr>
          <p:cNvCxnSpPr/>
          <p:nvPr/>
        </p:nvCxnSpPr>
        <p:spPr>
          <a:xfrm flipH="1">
            <a:off x="4509655" y="2265218"/>
            <a:ext cx="62345" cy="4641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AA53824-9ABA-B3FB-11C0-5F69C893C52E}"/>
              </a:ext>
            </a:extLst>
          </p:cNvPr>
          <p:cNvCxnSpPr/>
          <p:nvPr/>
        </p:nvCxnSpPr>
        <p:spPr>
          <a:xfrm flipH="1">
            <a:off x="5687292" y="2339686"/>
            <a:ext cx="62345" cy="4641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7CFDED4-A5ED-BCB0-0B2A-41F14ECFA6D2}"/>
              </a:ext>
            </a:extLst>
          </p:cNvPr>
          <p:cNvSpPr txBox="1">
            <a:spLocks/>
          </p:cNvSpPr>
          <p:nvPr/>
        </p:nvSpPr>
        <p:spPr>
          <a:xfrm>
            <a:off x="359532" y="176248"/>
            <a:ext cx="8154447"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dirty="0"/>
              <a:t>Use of digital technologies for algorithmic management </a:t>
            </a:r>
            <a:endParaRPr lang="en-GB" sz="2200" dirty="0"/>
          </a:p>
        </p:txBody>
      </p:sp>
    </p:spTree>
    <p:extLst>
      <p:ext uri="{BB962C8B-B14F-4D97-AF65-F5344CB8AC3E}">
        <p14:creationId xmlns:p14="http://schemas.microsoft.com/office/powerpoint/2010/main" val="220072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E53972-8792-4008-AA27-4F6FE1EEDA75}"/>
              </a:ext>
            </a:extLst>
          </p:cNvPr>
          <p:cNvSpPr txBox="1"/>
          <p:nvPr/>
        </p:nvSpPr>
        <p:spPr>
          <a:xfrm>
            <a:off x="574960" y="700865"/>
            <a:ext cx="8394547" cy="584775"/>
          </a:xfrm>
          <a:prstGeom prst="rect">
            <a:avLst/>
          </a:prstGeom>
          <a:noFill/>
        </p:spPr>
        <p:txBody>
          <a:bodyPr wrap="square" rtlCol="0">
            <a:spAutoFit/>
          </a:bodyPr>
          <a:lstStyle/>
          <a:p>
            <a:pPr lvl="0" defTabSz="257175">
              <a:spcBef>
                <a:spcPts val="338"/>
              </a:spcBef>
              <a:buClr>
                <a:srgbClr val="003399"/>
              </a:buClr>
            </a:pPr>
            <a:r>
              <a:rPr lang="en-GB" sz="1600" b="1" dirty="0">
                <a:solidFill>
                  <a:srgbClr val="ACC700"/>
                </a:solidFill>
              </a:rPr>
              <a:t>EU-OSHA, OSH Pulse 2025</a:t>
            </a:r>
          </a:p>
          <a:p>
            <a:r>
              <a:rPr lang="en-US" sz="1600" dirty="0">
                <a:solidFill>
                  <a:srgbClr val="899E00"/>
                </a:solidFill>
              </a:rPr>
              <a:t>Workers reporting that their </a:t>
            </a:r>
            <a:r>
              <a:rPr lang="en-US" sz="1600" dirty="0" err="1">
                <a:solidFill>
                  <a:srgbClr val="899E00"/>
                </a:solidFill>
              </a:rPr>
              <a:t>organisation</a:t>
            </a:r>
            <a:r>
              <a:rPr lang="en-US" sz="1600" dirty="0">
                <a:solidFill>
                  <a:srgbClr val="899E00"/>
                </a:solidFill>
              </a:rPr>
              <a:t> uses digital technologies to:</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821480" y="4543308"/>
            <a:ext cx="3901509" cy="461665"/>
          </a:xfrm>
          <a:prstGeom prst="rect">
            <a:avLst/>
          </a:prstGeom>
          <a:noFill/>
        </p:spPr>
        <p:txBody>
          <a:bodyPr wrap="square">
            <a:spAutoFit/>
          </a:bodyPr>
          <a:lstStyle/>
          <a:p>
            <a:r>
              <a:rPr lang="pt-BR" sz="1200" b="0" i="0" dirty="0">
                <a:solidFill>
                  <a:srgbClr val="ACC700"/>
                </a:solidFill>
                <a:effectLst/>
                <a:latin typeface="Corbel" panose="020B0503020204020204" pitchFamily="34" charset="0"/>
              </a:rPr>
              <a:t>Base: all respondents, EU27 (n=25 688)</a:t>
            </a:r>
            <a:r>
              <a:rPr lang="pt-BR" sz="1200" dirty="0">
                <a:solidFill>
                  <a:srgbClr val="ACC700"/>
                </a:solidFill>
              </a:rPr>
              <a:t> </a:t>
            </a:r>
            <a:br>
              <a:rPr lang="pt-BR" sz="1200" dirty="0">
                <a:solidFill>
                  <a:srgbClr val="ACC700"/>
                </a:solidFill>
              </a:rPr>
            </a:br>
            <a:endParaRPr lang="en-GB" sz="1200" dirty="0">
              <a:solidFill>
                <a:srgbClr val="ACC700"/>
              </a:solidFill>
            </a:endParaRPr>
          </a:p>
        </p:txBody>
      </p:sp>
      <p:graphicFrame>
        <p:nvGraphicFramePr>
          <p:cNvPr id="2" name="Chart 1">
            <a:extLst>
              <a:ext uri="{FF2B5EF4-FFF2-40B4-BE49-F238E27FC236}">
                <a16:creationId xmlns:a16="http://schemas.microsoft.com/office/drawing/2014/main" id="{FEE26398-AC01-68FF-14B1-F2BE8B8E6F35}"/>
              </a:ext>
            </a:extLst>
          </p:cNvPr>
          <p:cNvGraphicFramePr>
            <a:graphicFrameLocks/>
          </p:cNvGraphicFramePr>
          <p:nvPr/>
        </p:nvGraphicFramePr>
        <p:xfrm>
          <a:off x="587855" y="1303363"/>
          <a:ext cx="7086574" cy="347274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E75BEDD-682D-2153-E922-CDAB5F414944}"/>
              </a:ext>
            </a:extLst>
          </p:cNvPr>
          <p:cNvSpPr/>
          <p:nvPr/>
        </p:nvSpPr>
        <p:spPr>
          <a:xfrm>
            <a:off x="650173" y="1498501"/>
            <a:ext cx="3513118" cy="205203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50AD051D-DB8E-48C5-944F-067F88DC7208}"/>
              </a:ext>
            </a:extLst>
          </p:cNvPr>
          <p:cNvSpPr>
            <a:spLocks noGrp="1"/>
          </p:cNvSpPr>
          <p:nvPr>
            <p:ph type="title"/>
          </p:nvPr>
        </p:nvSpPr>
        <p:spPr>
          <a:xfrm>
            <a:off x="373030" y="138527"/>
            <a:ext cx="8154447" cy="367200"/>
          </a:xfrm>
        </p:spPr>
        <p:txBody>
          <a:bodyPr/>
          <a:lstStyle/>
          <a:p>
            <a:r>
              <a:rPr lang="en-US" sz="2200" dirty="0"/>
              <a:t>Use of digital technologies for algorithmic management </a:t>
            </a:r>
            <a:endParaRPr lang="en-GB" sz="2200" dirty="0"/>
          </a:p>
        </p:txBody>
      </p:sp>
    </p:spTree>
    <p:extLst>
      <p:ext uri="{BB962C8B-B14F-4D97-AF65-F5344CB8AC3E}">
        <p14:creationId xmlns:p14="http://schemas.microsoft.com/office/powerpoint/2010/main" val="199021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2B08B-939D-E384-7F6E-79A1E41BA9E7}"/>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7456779-D75C-66E8-E794-877A2589DE6E}"/>
              </a:ext>
            </a:extLst>
          </p:cNvPr>
          <p:cNvGraphicFramePr>
            <a:graphicFrameLocks/>
          </p:cNvGraphicFramePr>
          <p:nvPr>
            <p:extLst>
              <p:ext uri="{D42A27DB-BD31-4B8C-83A1-F6EECF244321}">
                <p14:modId xmlns:p14="http://schemas.microsoft.com/office/powerpoint/2010/main" val="2846387190"/>
              </p:ext>
            </p:extLst>
          </p:nvPr>
        </p:nvGraphicFramePr>
        <p:xfrm>
          <a:off x="2042854" y="1005409"/>
          <a:ext cx="6776797" cy="38756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7AEB624-5CC0-589A-4742-D16644B17B4E}"/>
              </a:ext>
            </a:extLst>
          </p:cNvPr>
          <p:cNvSpPr txBox="1"/>
          <p:nvPr/>
        </p:nvSpPr>
        <p:spPr>
          <a:xfrm>
            <a:off x="164581" y="122832"/>
            <a:ext cx="8307746" cy="400110"/>
          </a:xfrm>
          <a:prstGeom prst="rect">
            <a:avLst/>
          </a:prstGeom>
          <a:noFill/>
        </p:spPr>
        <p:txBody>
          <a:bodyPr wrap="square" rtlCol="0">
            <a:spAutoFit/>
          </a:bodyPr>
          <a:lstStyle/>
          <a:p>
            <a:r>
              <a:rPr lang="en-US" sz="2000" b="1" dirty="0">
                <a:solidFill>
                  <a:schemeClr val="accent1"/>
                </a:solidFill>
              </a:rPr>
              <a:t>Psychosocial risks and digital technologies (workplaces)</a:t>
            </a:r>
            <a:endParaRPr lang="el-GR" sz="2000" b="1" dirty="0">
              <a:solidFill>
                <a:schemeClr val="accent1"/>
              </a:solidFill>
            </a:endParaRPr>
          </a:p>
        </p:txBody>
      </p:sp>
      <p:sp>
        <p:nvSpPr>
          <p:cNvPr id="15" name="Τίτλος 1">
            <a:extLst>
              <a:ext uri="{FF2B5EF4-FFF2-40B4-BE49-F238E27FC236}">
                <a16:creationId xmlns:a16="http://schemas.microsoft.com/office/drawing/2014/main" id="{0F7B5327-7EB3-DB95-9B3F-1EEF3A380FFA}"/>
              </a:ext>
            </a:extLst>
          </p:cNvPr>
          <p:cNvSpPr txBox="1">
            <a:spLocks/>
          </p:cNvSpPr>
          <p:nvPr/>
        </p:nvSpPr>
        <p:spPr>
          <a:xfrm>
            <a:off x="164581" y="604597"/>
            <a:ext cx="8145203" cy="461665"/>
          </a:xfrm>
          <a:prstGeom prst="rect">
            <a:avLst/>
          </a:prstGeom>
        </p:spPr>
        <p:txBody>
          <a:bodyPr vert="horz" lIns="91440" tIns="45720" rIns="91440" bIns="45720" rtlCol="0" anchor="b">
            <a:normAutofit fontScale="92500" lnSpcReduction="20000"/>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600"/>
              </a:spcBef>
              <a:spcAft>
                <a:spcPts val="600"/>
              </a:spcAft>
            </a:pPr>
            <a:r>
              <a:rPr lang="en-GB" sz="1700" dirty="0">
                <a:solidFill>
                  <a:srgbClr val="ACC700"/>
                </a:solidFill>
              </a:rPr>
              <a:t>EU-OSHA, ESENER 2024</a:t>
            </a:r>
            <a:br>
              <a:rPr lang="en-GB" sz="1400" dirty="0">
                <a:solidFill>
                  <a:srgbClr val="ACC700"/>
                </a:solidFill>
              </a:rPr>
            </a:br>
            <a:r>
              <a:rPr lang="en-GB" sz="1200" dirty="0">
                <a:latin typeface="Arial" panose="020B0604020202020204" pitchFamily="34" charset="0"/>
                <a:ea typeface="SimSun" panose="02010600030101010101" pitchFamily="2" charset="-122"/>
                <a:cs typeface="Times New Roman" panose="02020603050405020304" pitchFamily="18" charset="0"/>
              </a:rPr>
              <a:t>Workplaces reporting psychosocial risks by presence of digital technology, EU27</a:t>
            </a:r>
            <a:endParaRPr lang="el-GR" sz="1200" dirty="0"/>
          </a:p>
        </p:txBody>
      </p:sp>
      <p:graphicFrame>
        <p:nvGraphicFramePr>
          <p:cNvPr id="3" name="Table 2">
            <a:extLst>
              <a:ext uri="{FF2B5EF4-FFF2-40B4-BE49-F238E27FC236}">
                <a16:creationId xmlns:a16="http://schemas.microsoft.com/office/drawing/2014/main" id="{C7A7749D-3A50-1EAE-A696-141EC99E18E5}"/>
              </a:ext>
            </a:extLst>
          </p:cNvPr>
          <p:cNvGraphicFramePr>
            <a:graphicFrameLocks noGrp="1"/>
          </p:cNvGraphicFramePr>
          <p:nvPr/>
        </p:nvGraphicFramePr>
        <p:xfrm>
          <a:off x="238926" y="1081457"/>
          <a:ext cx="2719020" cy="3369412"/>
        </p:xfrm>
        <a:graphic>
          <a:graphicData uri="http://schemas.openxmlformats.org/drawingml/2006/table">
            <a:tbl>
              <a:tblPr>
                <a:tableStyleId>{5C22544A-7EE6-4342-B048-85BDC9FD1C3A}</a:tableStyleId>
              </a:tblPr>
              <a:tblGrid>
                <a:gridCol w="2096160">
                  <a:extLst>
                    <a:ext uri="{9D8B030D-6E8A-4147-A177-3AD203B41FA5}">
                      <a16:colId xmlns:a16="http://schemas.microsoft.com/office/drawing/2014/main" val="2964977439"/>
                    </a:ext>
                  </a:extLst>
                </a:gridCol>
                <a:gridCol w="622860">
                  <a:extLst>
                    <a:ext uri="{9D8B030D-6E8A-4147-A177-3AD203B41FA5}">
                      <a16:colId xmlns:a16="http://schemas.microsoft.com/office/drawing/2014/main" val="1382755800"/>
                    </a:ext>
                  </a:extLst>
                </a:gridCol>
              </a:tblGrid>
              <a:tr h="306310">
                <a:tc rowSpan="2">
                  <a:txBody>
                    <a:bodyPr/>
                    <a:lstStyle/>
                    <a:p>
                      <a:pPr algn="l" fontAlgn="ctr"/>
                      <a:r>
                        <a:rPr lang="en-US" sz="900" b="1" u="none" strike="noStrike" dirty="0">
                          <a:effectLst/>
                        </a:rPr>
                        <a:t>Personal computers at fixed workplaces</a:t>
                      </a:r>
                      <a:endParaRPr lang="en-US"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dirty="0">
                          <a:effectLst/>
                        </a:rPr>
                        <a:t>Not present</a:t>
                      </a:r>
                      <a:endParaRPr lang="en-GB" sz="900" b="0" i="0" u="none" strike="noStrike" dirty="0">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27382304"/>
                  </a:ext>
                </a:extLst>
              </a:tr>
              <a:tr h="191444">
                <a:tc vMerge="1">
                  <a:txBody>
                    <a:bodyPr/>
                    <a:lstStyle/>
                    <a:p>
                      <a:endParaRPr lang="en-GB"/>
                    </a:p>
                  </a:txBody>
                  <a:tcPr/>
                </a:tc>
                <a:tc>
                  <a:txBody>
                    <a:bodyPr/>
                    <a:lstStyle/>
                    <a:p>
                      <a:pPr algn="ctr" fontAlgn="ctr"/>
                      <a:r>
                        <a:rPr lang="en-GB" sz="900" u="none" strike="noStrike">
                          <a:effectLst/>
                        </a:rPr>
                        <a:t>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0623199"/>
                  </a:ext>
                </a:extLst>
              </a:tr>
              <a:tr h="306310">
                <a:tc rowSpan="2">
                  <a:txBody>
                    <a:bodyPr/>
                    <a:lstStyle/>
                    <a:p>
                      <a:pPr algn="l" fontAlgn="ctr"/>
                      <a:r>
                        <a:rPr lang="en-US" sz="900" b="1" u="none" strike="noStrike" dirty="0">
                          <a:effectLst/>
                        </a:rPr>
                        <a:t>Laptops, tablets, smartphones or other mobile computer devices</a:t>
                      </a:r>
                      <a:endParaRPr lang="en-US"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dirty="0">
                          <a:effectLst/>
                        </a:rPr>
                        <a:t>Not present</a:t>
                      </a:r>
                      <a:endParaRPr lang="en-GB" sz="900" b="0" i="0" u="none" strike="noStrike" dirty="0">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489450"/>
                  </a:ext>
                </a:extLst>
              </a:tr>
              <a:tr h="191444">
                <a:tc vMerge="1">
                  <a:txBody>
                    <a:bodyPr/>
                    <a:lstStyle/>
                    <a:p>
                      <a:endParaRPr lang="en-GB"/>
                    </a:p>
                  </a:txBody>
                  <a:tcPr/>
                </a:tc>
                <a:tc>
                  <a:txBody>
                    <a:bodyPr/>
                    <a:lstStyle/>
                    <a:p>
                      <a:pPr algn="ctr" fontAlgn="ctr"/>
                      <a:r>
                        <a:rPr lang="en-GB" sz="900" u="none" strike="noStrike">
                          <a:effectLst/>
                        </a:rPr>
                        <a:t>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87665122"/>
                  </a:ext>
                </a:extLst>
              </a:tr>
              <a:tr h="306310">
                <a:tc rowSpan="2">
                  <a:txBody>
                    <a:bodyPr/>
                    <a:lstStyle/>
                    <a:p>
                      <a:pPr marL="0" marR="0" lvl="0" indent="0" algn="l" defTabSz="342900" rtl="0" eaLnBrk="1" fontAlgn="ctr" latinLnBrk="0" hangingPunct="1">
                        <a:lnSpc>
                          <a:spcPct val="100000"/>
                        </a:lnSpc>
                        <a:spcBef>
                          <a:spcPts val="0"/>
                        </a:spcBef>
                        <a:spcAft>
                          <a:spcPts val="0"/>
                        </a:spcAft>
                        <a:buClrTx/>
                        <a:buSzTx/>
                        <a:buFontTx/>
                        <a:buNone/>
                        <a:tabLst/>
                        <a:defRPr/>
                      </a:pPr>
                      <a:r>
                        <a:rPr lang="en-US" sz="900" b="1" u="none" strike="noStrike" dirty="0">
                          <a:effectLst/>
                        </a:rPr>
                        <a:t>Machines, systems or computers monitoring workers’ performance</a:t>
                      </a:r>
                      <a:endParaRPr lang="en-US" sz="900" b="1" i="0" u="none" strike="noStrike" dirty="0">
                        <a:solidFill>
                          <a:srgbClr val="222222"/>
                        </a:solidFill>
                        <a:effectLst/>
                        <a:latin typeface="Calibri" panose="020F0502020204030204" pitchFamily="34" charset="0"/>
                      </a:endParaRPr>
                    </a:p>
                    <a:p>
                      <a:pPr algn="l" fontAlgn="ctr"/>
                      <a:endParaRPr lang="en-GB"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3743176"/>
                  </a:ext>
                </a:extLst>
              </a:tr>
              <a:tr h="191444">
                <a:tc vMerge="1">
                  <a:txBody>
                    <a:bodyPr/>
                    <a:lstStyle/>
                    <a:p>
                      <a:endParaRPr lang="en-GB"/>
                    </a:p>
                  </a:txBody>
                  <a:tcPr/>
                </a:tc>
                <a:tc>
                  <a:txBody>
                    <a:bodyPr/>
                    <a:lstStyle/>
                    <a:p>
                      <a:pPr algn="ctr" fontAlgn="ctr"/>
                      <a:r>
                        <a:rPr lang="en-GB" sz="900" u="none" strike="noStrike" dirty="0">
                          <a:effectLst/>
                        </a:rPr>
                        <a:t>Present</a:t>
                      </a:r>
                      <a:endParaRPr lang="en-GB" sz="900" b="0" i="0" u="none" strike="noStrike" dirty="0">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4117683"/>
                  </a:ext>
                </a:extLst>
              </a:tr>
              <a:tr h="306310">
                <a:tc rowSpan="2">
                  <a:txBody>
                    <a:bodyPr/>
                    <a:lstStyle/>
                    <a:p>
                      <a:pPr algn="l" fontAlgn="ctr"/>
                      <a:r>
                        <a:rPr lang="en-US" sz="900" b="1" u="none" strike="noStrike" dirty="0">
                          <a:effectLst/>
                        </a:rPr>
                        <a:t>Machines, systems or computers determining the content or pace of work</a:t>
                      </a:r>
                      <a:endParaRPr lang="en-US"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91723234"/>
                  </a:ext>
                </a:extLst>
              </a:tr>
              <a:tr h="191444">
                <a:tc vMerge="1">
                  <a:txBody>
                    <a:bodyPr/>
                    <a:lstStyle/>
                    <a:p>
                      <a:endParaRPr lang="en-GB"/>
                    </a:p>
                  </a:txBody>
                  <a:tcPr/>
                </a:tc>
                <a:tc>
                  <a:txBody>
                    <a:bodyPr/>
                    <a:lstStyle/>
                    <a:p>
                      <a:pPr algn="ctr" fontAlgn="ctr"/>
                      <a:r>
                        <a:rPr lang="en-GB" sz="900" u="none" strike="noStrike">
                          <a:effectLst/>
                        </a:rPr>
                        <a:t>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6748327"/>
                  </a:ext>
                </a:extLst>
              </a:tr>
              <a:tr h="306310">
                <a:tc rowSpan="2">
                  <a:txBody>
                    <a:bodyPr/>
                    <a:lstStyle/>
                    <a:p>
                      <a:pPr algn="l" fontAlgn="ctr"/>
                      <a:r>
                        <a:rPr lang="en-US" sz="900" b="1" u="none" strike="noStrike" kern="1200" dirty="0">
                          <a:solidFill>
                            <a:schemeClr val="dk1"/>
                          </a:solidFill>
                          <a:effectLst/>
                          <a:latin typeface="+mn-lt"/>
                          <a:ea typeface="+mn-ea"/>
                          <a:cs typeface="+mn-cs"/>
                        </a:rPr>
                        <a:t>Machines, systems or computers that use AI</a:t>
                      </a:r>
                    </a:p>
                  </a:txBody>
                  <a:tcPr marL="9525" marR="9525" marT="9525" marB="0" anchor="ctr"/>
                </a:tc>
                <a:tc>
                  <a:txBody>
                    <a:bodyPr/>
                    <a:lstStyle/>
                    <a:p>
                      <a:pPr algn="ctr" fontAlgn="ctr"/>
                      <a:r>
                        <a:rPr lang="en-GB" sz="900" u="none" strike="noStrike" dirty="0">
                          <a:effectLst/>
                        </a:rPr>
                        <a:t>Not present</a:t>
                      </a:r>
                      <a:endParaRPr lang="en-GB" sz="900" b="0" i="0" u="none" strike="noStrike" dirty="0">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94843434"/>
                  </a:ext>
                </a:extLst>
              </a:tr>
              <a:tr h="191444">
                <a:tc vMerge="1">
                  <a:txBody>
                    <a:bodyPr/>
                    <a:lstStyle/>
                    <a:p>
                      <a:endParaRPr lang="en-GB"/>
                    </a:p>
                  </a:txBody>
                  <a:tcPr/>
                </a:tc>
                <a:tc>
                  <a:txBody>
                    <a:bodyPr/>
                    <a:lstStyle/>
                    <a:p>
                      <a:pPr algn="ctr" fontAlgn="ctr"/>
                      <a:r>
                        <a:rPr lang="en-GB" sz="900" u="none" strike="noStrike" dirty="0">
                          <a:effectLst/>
                        </a:rPr>
                        <a:t>Present</a:t>
                      </a:r>
                      <a:endParaRPr lang="en-GB" sz="900" b="0" i="0" u="none" strike="noStrike" dirty="0">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35333647"/>
                  </a:ext>
                </a:extLst>
              </a:tr>
              <a:tr h="191444">
                <a:tc rowSpan="2">
                  <a:txBody>
                    <a:bodyPr/>
                    <a:lstStyle/>
                    <a:p>
                      <a:pPr algn="l" fontAlgn="ctr"/>
                      <a:r>
                        <a:rPr lang="en-GB" sz="900" b="1" u="none" strike="noStrike" dirty="0">
                          <a:effectLst/>
                        </a:rPr>
                        <a:t>Wearable devices </a:t>
                      </a:r>
                      <a:endParaRPr lang="en-US"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dirty="0">
                          <a:effectLst/>
                        </a:rPr>
                        <a:t>Not present</a:t>
                      </a:r>
                      <a:endParaRPr lang="en-GB" sz="900" b="0" i="0" u="none" strike="noStrike" dirty="0">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74475465"/>
                  </a:ext>
                </a:extLst>
              </a:tr>
              <a:tr h="191444">
                <a:tc vMerge="1">
                  <a:txBody>
                    <a:bodyPr/>
                    <a:lstStyle/>
                    <a:p>
                      <a:pPr algn="l" fontAlgn="ctr"/>
                      <a:endParaRPr lang="en-US"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dirty="0">
                          <a:effectLst/>
                        </a:rPr>
                        <a:t>Present</a:t>
                      </a:r>
                      <a:endParaRPr lang="en-GB" sz="900" b="0" i="0" u="none" strike="noStrike" dirty="0">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794217"/>
                  </a:ext>
                </a:extLst>
              </a:tr>
              <a:tr h="306310">
                <a:tc rowSpan="2">
                  <a:txBody>
                    <a:bodyPr/>
                    <a:lstStyle/>
                    <a:p>
                      <a:pPr marL="0" marR="0" lvl="0" indent="0" algn="l" defTabSz="342900" rtl="0" eaLnBrk="1" fontAlgn="ctr" latinLnBrk="0" hangingPunct="1">
                        <a:lnSpc>
                          <a:spcPct val="100000"/>
                        </a:lnSpc>
                        <a:spcBef>
                          <a:spcPts val="0"/>
                        </a:spcBef>
                        <a:spcAft>
                          <a:spcPts val="0"/>
                        </a:spcAft>
                        <a:buClrTx/>
                        <a:buSzTx/>
                        <a:buFontTx/>
                        <a:buNone/>
                        <a:tabLst/>
                        <a:defRPr/>
                      </a:pPr>
                      <a:r>
                        <a:rPr lang="en-GB" sz="900" b="1" u="none" strike="noStrike" dirty="0">
                          <a:effectLst/>
                        </a:rPr>
                        <a:t>Robots interacting with workers</a:t>
                      </a:r>
                      <a:endParaRPr lang="en-GB" sz="900" b="1" i="0" u="none" strike="noStrike" dirty="0">
                        <a:solidFill>
                          <a:srgbClr val="222222"/>
                        </a:solidFill>
                        <a:effectLst/>
                        <a:latin typeface="Calibri" panose="020F0502020204030204" pitchFamily="34" charset="0"/>
                      </a:endParaRPr>
                    </a:p>
                    <a:p>
                      <a:pPr algn="l" fontAlgn="ctr"/>
                      <a:endParaRPr lang="en-GB"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28061025"/>
                  </a:ext>
                </a:extLst>
              </a:tr>
              <a:tr h="191444">
                <a:tc vMerge="1">
                  <a:txBody>
                    <a:bodyPr/>
                    <a:lstStyle/>
                    <a:p>
                      <a:endParaRPr lang="en-GB"/>
                    </a:p>
                  </a:txBody>
                  <a:tcPr/>
                </a:tc>
                <a:tc>
                  <a:txBody>
                    <a:bodyPr/>
                    <a:lstStyle/>
                    <a:p>
                      <a:pPr algn="ctr" fontAlgn="ctr"/>
                      <a:r>
                        <a:rPr lang="en-GB" sz="900" u="none" strike="noStrike" dirty="0">
                          <a:effectLst/>
                        </a:rPr>
                        <a:t>Present</a:t>
                      </a:r>
                      <a:endParaRPr lang="en-GB" sz="900" b="0" i="0" u="none" strike="noStrike" dirty="0">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6336053"/>
                  </a:ext>
                </a:extLst>
              </a:tr>
            </a:tbl>
          </a:graphicData>
        </a:graphic>
      </p:graphicFrame>
      <p:sp>
        <p:nvSpPr>
          <p:cNvPr id="6" name="TextBox 5">
            <a:extLst>
              <a:ext uri="{FF2B5EF4-FFF2-40B4-BE49-F238E27FC236}">
                <a16:creationId xmlns:a16="http://schemas.microsoft.com/office/drawing/2014/main" id="{96BF2BE5-3A0A-5BD0-0EDC-0EB6EAF38061}"/>
              </a:ext>
            </a:extLst>
          </p:cNvPr>
          <p:cNvSpPr txBox="1"/>
          <p:nvPr/>
        </p:nvSpPr>
        <p:spPr>
          <a:xfrm flipH="1">
            <a:off x="4772890" y="404936"/>
            <a:ext cx="4268432" cy="523220"/>
          </a:xfrm>
          <a:prstGeom prst="rect">
            <a:avLst/>
          </a:prstGeom>
          <a:noFill/>
        </p:spPr>
        <p:txBody>
          <a:bodyPr wrap="square" rtlCol="0">
            <a:spAutoFit/>
          </a:bodyPr>
          <a:lstStyle/>
          <a:p>
            <a:pPr algn="r"/>
            <a:r>
              <a:rPr lang="en-US" sz="1400" dirty="0">
                <a:solidFill>
                  <a:srgbClr val="FF0000"/>
                </a:solidFill>
              </a:rPr>
              <a:t>Where technology is present, </a:t>
            </a:r>
            <a:r>
              <a:rPr lang="en-US" sz="1400" dirty="0">
                <a:solidFill>
                  <a:srgbClr val="FF0000"/>
                </a:solidFill>
                <a:latin typeface="Arial" panose="020B0604020202020204" pitchFamily="34" charset="0"/>
                <a:cs typeface="Arial" panose="020B0604020202020204" pitchFamily="34" charset="0"/>
              </a:rPr>
              <a:t>it is often more </a:t>
            </a:r>
            <a:r>
              <a:rPr lang="en-US" sz="1400" dirty="0">
                <a:solidFill>
                  <a:srgbClr val="FF0000"/>
                </a:solidFill>
              </a:rPr>
              <a:t>probable that psychosocial risks are mentioned</a:t>
            </a:r>
            <a:endParaRPr lang="en-GB" sz="1400" dirty="0">
              <a:solidFill>
                <a:srgbClr val="FF0000"/>
              </a:solidFill>
            </a:endParaRPr>
          </a:p>
        </p:txBody>
      </p:sp>
      <p:sp>
        <p:nvSpPr>
          <p:cNvPr id="21" name="Arrow: Left 20">
            <a:extLst>
              <a:ext uri="{FF2B5EF4-FFF2-40B4-BE49-F238E27FC236}">
                <a16:creationId xmlns:a16="http://schemas.microsoft.com/office/drawing/2014/main" id="{BE942854-3FC1-C5ED-34F1-9CD01B994226}"/>
              </a:ext>
            </a:extLst>
          </p:cNvPr>
          <p:cNvSpPr/>
          <p:nvPr/>
        </p:nvSpPr>
        <p:spPr>
          <a:xfrm>
            <a:off x="8527923" y="2351479"/>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Left 21">
            <a:extLst>
              <a:ext uri="{FF2B5EF4-FFF2-40B4-BE49-F238E27FC236}">
                <a16:creationId xmlns:a16="http://schemas.microsoft.com/office/drawing/2014/main" id="{DF365766-36A0-5B99-98F4-D18ABB243A9E}"/>
              </a:ext>
            </a:extLst>
          </p:cNvPr>
          <p:cNvSpPr/>
          <p:nvPr/>
        </p:nvSpPr>
        <p:spPr>
          <a:xfrm>
            <a:off x="8037986" y="2844688"/>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C9455BBF-8ACF-7FDF-5489-E313E83F0793}"/>
              </a:ext>
            </a:extLst>
          </p:cNvPr>
          <p:cNvCxnSpPr>
            <a:cxnSpLocks/>
          </p:cNvCxnSpPr>
          <p:nvPr/>
        </p:nvCxnSpPr>
        <p:spPr>
          <a:xfrm>
            <a:off x="55418" y="2249065"/>
            <a:ext cx="18350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146CF19-3847-BDE8-6BD7-A86C1394A344}"/>
              </a:ext>
            </a:extLst>
          </p:cNvPr>
          <p:cNvCxnSpPr>
            <a:cxnSpLocks/>
          </p:cNvCxnSpPr>
          <p:nvPr/>
        </p:nvCxnSpPr>
        <p:spPr>
          <a:xfrm>
            <a:off x="55418" y="2844688"/>
            <a:ext cx="18350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25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69574" y="1024423"/>
            <a:ext cx="8516399" cy="4146329"/>
          </a:xfrm>
        </p:spPr>
        <p:txBody>
          <a:bodyPr>
            <a:normAutofit/>
          </a:bodyPr>
          <a:lstStyle/>
          <a:p>
            <a:pPr>
              <a:lnSpc>
                <a:spcPct val="95000"/>
              </a:lnSpc>
            </a:pPr>
            <a:r>
              <a:rPr lang="en-GB" sz="2000" b="0" dirty="0"/>
              <a:t>Constant monitoring and direction of workers</a:t>
            </a:r>
          </a:p>
          <a:p>
            <a:pPr>
              <a:lnSpc>
                <a:spcPct val="95000"/>
              </a:lnSpc>
            </a:pPr>
            <a:r>
              <a:rPr lang="en-GB" sz="2000" b="0" dirty="0"/>
              <a:t>Reduced worker autonomy and job control</a:t>
            </a:r>
          </a:p>
          <a:p>
            <a:pPr>
              <a:lnSpc>
                <a:spcPct val="95000"/>
              </a:lnSpc>
            </a:pPr>
            <a:r>
              <a:rPr lang="en-GB" sz="2000" b="0" dirty="0"/>
              <a:t>Increased performance pressure/time pressure/ work intensity</a:t>
            </a:r>
          </a:p>
          <a:p>
            <a:pPr>
              <a:lnSpc>
                <a:spcPct val="95000"/>
              </a:lnSpc>
            </a:pPr>
            <a:r>
              <a:rPr lang="en-GB" sz="2000" b="0" dirty="0"/>
              <a:t>Reduced interactions with managers and peers</a:t>
            </a:r>
          </a:p>
          <a:p>
            <a:pPr>
              <a:lnSpc>
                <a:spcPct val="95000"/>
              </a:lnSpc>
            </a:pPr>
            <a:r>
              <a:rPr lang="en-GB" sz="2000" b="0" dirty="0"/>
              <a:t>Isolation and feeling of loneliness</a:t>
            </a:r>
          </a:p>
          <a:p>
            <a:pPr marL="189000" lvl="1" indent="-189000">
              <a:lnSpc>
                <a:spcPct val="95000"/>
              </a:lnSpc>
              <a:spcBef>
                <a:spcPts val="450"/>
              </a:spcBef>
              <a:buClr>
                <a:schemeClr val="tx2"/>
              </a:buClr>
              <a:buFont typeface="Wingdings" pitchFamily="2" charset="2"/>
              <a:buChar char="§"/>
            </a:pPr>
            <a:r>
              <a:rPr lang="en-GB" sz="2000" dirty="0">
                <a:solidFill>
                  <a:schemeClr val="tx2"/>
                </a:solidFill>
              </a:rPr>
              <a:t>Lack of transparency and Information imbalance</a:t>
            </a:r>
          </a:p>
          <a:p>
            <a:pPr marL="189000" lvl="1" indent="-189000">
              <a:lnSpc>
                <a:spcPct val="95000"/>
              </a:lnSpc>
              <a:spcBef>
                <a:spcPts val="450"/>
              </a:spcBef>
              <a:buClr>
                <a:schemeClr val="tx2"/>
              </a:buClr>
              <a:buFont typeface="Wingdings" pitchFamily="2" charset="2"/>
              <a:buChar char="§"/>
            </a:pPr>
            <a:r>
              <a:rPr lang="en-US" sz="2000" dirty="0">
                <a:solidFill>
                  <a:schemeClr val="tx2"/>
                </a:solidFill>
              </a:rPr>
              <a:t>Reduced/no opportunities for feedback/negotiation</a:t>
            </a:r>
          </a:p>
          <a:p>
            <a:pPr>
              <a:lnSpc>
                <a:spcPct val="95000"/>
              </a:lnSpc>
            </a:pPr>
            <a:r>
              <a:rPr lang="en-GB" sz="2000" b="0" dirty="0"/>
              <a:t>Privacy/data protection issues</a:t>
            </a:r>
          </a:p>
        </p:txBody>
      </p:sp>
      <p:sp>
        <p:nvSpPr>
          <p:cNvPr id="5" name="Content Placeholder 1"/>
          <p:cNvSpPr txBox="1">
            <a:spLocks/>
          </p:cNvSpPr>
          <p:nvPr/>
        </p:nvSpPr>
        <p:spPr>
          <a:xfrm>
            <a:off x="4667234" y="1194672"/>
            <a:ext cx="4441978" cy="190874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9000" indent="-189000" defTabSz="342900">
              <a:lnSpc>
                <a:spcPct val="80000"/>
              </a:lnSpc>
              <a:spcBef>
                <a:spcPts val="450"/>
              </a:spcBef>
              <a:buClr>
                <a:schemeClr val="tx2"/>
              </a:buClr>
              <a:buFont typeface="Wingdings" pitchFamily="2" charset="2"/>
              <a:buChar char="§"/>
            </a:pPr>
            <a:endParaRPr lang="en-GB" sz="1400">
              <a:solidFill>
                <a:schemeClr val="tx2"/>
              </a:solidFill>
            </a:endParaRPr>
          </a:p>
        </p:txBody>
      </p:sp>
      <p:sp>
        <p:nvSpPr>
          <p:cNvPr id="9" name="Τίτλος 1">
            <a:extLst>
              <a:ext uri="{FF2B5EF4-FFF2-40B4-BE49-F238E27FC236}">
                <a16:creationId xmlns:a16="http://schemas.microsoft.com/office/drawing/2014/main" id="{9E98E1B7-7C72-254D-C24F-630D366659DA}"/>
              </a:ext>
            </a:extLst>
          </p:cNvPr>
          <p:cNvSpPr txBox="1">
            <a:spLocks/>
          </p:cNvSpPr>
          <p:nvPr/>
        </p:nvSpPr>
        <p:spPr>
          <a:xfrm>
            <a:off x="153902" y="135000"/>
            <a:ext cx="7559873"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a:solidFill>
                  <a:srgbClr val="003399"/>
                </a:solidFill>
              </a:rPr>
              <a:t>OSH risks and challenges associated with AIWM</a:t>
            </a:r>
          </a:p>
        </p:txBody>
      </p:sp>
      <p:pic>
        <p:nvPicPr>
          <p:cNvPr id="3" name="Picture 2" descr="A hand with a triangle and exclamation mark&#10;&#10;Description automatically generated">
            <a:extLst>
              <a:ext uri="{FF2B5EF4-FFF2-40B4-BE49-F238E27FC236}">
                <a16:creationId xmlns:a16="http://schemas.microsoft.com/office/drawing/2014/main" id="{C1D3E074-5781-C6AB-B5EA-6B32B9127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7828" y="2568699"/>
            <a:ext cx="1695336" cy="1695336"/>
          </a:xfrm>
          <a:prstGeom prst="rect">
            <a:avLst/>
          </a:prstGeom>
        </p:spPr>
      </p:pic>
      <p:sp>
        <p:nvSpPr>
          <p:cNvPr id="4" name="Content Placeholder 2">
            <a:extLst>
              <a:ext uri="{FF2B5EF4-FFF2-40B4-BE49-F238E27FC236}">
                <a16:creationId xmlns:a16="http://schemas.microsoft.com/office/drawing/2014/main" id="{280734B4-561D-82FE-0122-C93927D0A2E5}"/>
              </a:ext>
            </a:extLst>
          </p:cNvPr>
          <p:cNvSpPr txBox="1">
            <a:spLocks/>
          </p:cNvSpPr>
          <p:nvPr/>
        </p:nvSpPr>
        <p:spPr>
          <a:xfrm>
            <a:off x="107504" y="4378885"/>
            <a:ext cx="8114578" cy="857161"/>
          </a:xfrm>
          <a:prstGeom prst="rect">
            <a:avLst/>
          </a:prstGeom>
        </p:spPr>
        <p:txBody>
          <a:bodyPr vert="horz" lIns="0" tIns="0" rIns="0" bIns="0" rtlCol="0" anchor="t" anchorCtr="0">
            <a:norm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lgn="ctr">
              <a:spcBef>
                <a:spcPts val="600"/>
              </a:spcBef>
              <a:spcAft>
                <a:spcPts val="600"/>
              </a:spcAft>
              <a:buFont typeface="Wingdings" pitchFamily="2" charset="2"/>
              <a:buNone/>
            </a:pPr>
            <a:endParaRPr lang="en-GB" sz="1900" b="0" dirty="0">
              <a:solidFill>
                <a:srgbClr val="FF0000"/>
              </a:solidFill>
            </a:endParaRPr>
          </a:p>
          <a:p>
            <a:pPr algn="ctr"/>
            <a:endParaRPr lang="en-GB" sz="1900" b="0" dirty="0">
              <a:solidFill>
                <a:srgbClr val="FF0000"/>
              </a:solidFill>
            </a:endParaRPr>
          </a:p>
          <a:p>
            <a:pPr algn="ctr"/>
            <a:endParaRPr lang="en-GB" sz="1900" b="0" dirty="0">
              <a:solidFill>
                <a:srgbClr val="FF0000"/>
              </a:solidFill>
            </a:endParaRPr>
          </a:p>
        </p:txBody>
      </p:sp>
      <p:sp>
        <p:nvSpPr>
          <p:cNvPr id="6" name="TextBox 5">
            <a:extLst>
              <a:ext uri="{FF2B5EF4-FFF2-40B4-BE49-F238E27FC236}">
                <a16:creationId xmlns:a16="http://schemas.microsoft.com/office/drawing/2014/main" id="{D0A0ED12-E8BC-85DE-D257-7E5ED21CA79F}"/>
              </a:ext>
            </a:extLst>
          </p:cNvPr>
          <p:cNvSpPr txBox="1"/>
          <p:nvPr/>
        </p:nvSpPr>
        <p:spPr>
          <a:xfrm flipH="1">
            <a:off x="1083927" y="4116895"/>
            <a:ext cx="5188286" cy="400110"/>
          </a:xfrm>
          <a:prstGeom prst="rect">
            <a:avLst/>
          </a:prstGeom>
          <a:noFill/>
          <a:ln w="28575">
            <a:solidFill>
              <a:srgbClr val="FF0000"/>
            </a:solidFill>
          </a:ln>
        </p:spPr>
        <p:txBody>
          <a:bodyPr wrap="square" rtlCol="0">
            <a:spAutoFit/>
          </a:bodyPr>
          <a:lstStyle/>
          <a:p>
            <a:pPr algn="ctr"/>
            <a:r>
              <a:rPr lang="en-US" sz="2000" dirty="0">
                <a:solidFill>
                  <a:srgbClr val="FF0000"/>
                </a:solidFill>
              </a:rPr>
              <a:t>Psychosocial risks need specific attention </a:t>
            </a:r>
            <a:endParaRPr lang="en-GB" sz="2000" dirty="0">
              <a:solidFill>
                <a:srgbClr val="FF0000"/>
              </a:solidFill>
            </a:endParaRPr>
          </a:p>
        </p:txBody>
      </p:sp>
    </p:spTree>
    <p:extLst>
      <p:ext uri="{BB962C8B-B14F-4D97-AF65-F5344CB8AC3E}">
        <p14:creationId xmlns:p14="http://schemas.microsoft.com/office/powerpoint/2010/main" val="72593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dirty="0"/>
              <a:t>Psychosocial risks and digital technologies</a:t>
            </a:r>
            <a:endParaRPr lang="el-GR" sz="2400" dirty="0"/>
          </a:p>
        </p:txBody>
      </p:sp>
      <p:sp>
        <p:nvSpPr>
          <p:cNvPr id="6" name="TextBox 5">
            <a:extLst>
              <a:ext uri="{FF2B5EF4-FFF2-40B4-BE49-F238E27FC236}">
                <a16:creationId xmlns:a16="http://schemas.microsoft.com/office/drawing/2014/main" id="{B7D767C6-6733-4E13-A49D-DF9046A71893}"/>
              </a:ext>
            </a:extLst>
          </p:cNvPr>
          <p:cNvSpPr txBox="1"/>
          <p:nvPr/>
        </p:nvSpPr>
        <p:spPr>
          <a:xfrm>
            <a:off x="361904" y="714664"/>
            <a:ext cx="8252658" cy="561692"/>
          </a:xfrm>
          <a:prstGeom prst="rect">
            <a:avLst/>
          </a:prstGeom>
          <a:noFill/>
        </p:spPr>
        <p:txBody>
          <a:bodyPr wrap="square" rtlCol="0">
            <a:spAutoFit/>
          </a:bodyPr>
          <a:lstStyle/>
          <a:p>
            <a:pPr lvl="0" defTabSz="257175">
              <a:spcBef>
                <a:spcPts val="338"/>
              </a:spcBef>
              <a:buClr>
                <a:srgbClr val="003399"/>
              </a:buClr>
            </a:pPr>
            <a:r>
              <a:rPr lang="en-GB" sz="1400" b="1" dirty="0">
                <a:solidFill>
                  <a:srgbClr val="ACC700"/>
                </a:solidFill>
              </a:rPr>
              <a:t>EU-OSHA, OSH Pulse 2025</a:t>
            </a:r>
          </a:p>
          <a:p>
            <a:pPr lvl="0" defTabSz="257175">
              <a:spcBef>
                <a:spcPts val="338"/>
              </a:spcBef>
              <a:buClr>
                <a:srgbClr val="003399"/>
              </a:buClr>
            </a:pPr>
            <a:r>
              <a:rPr lang="en-US" sz="1400" b="1" dirty="0">
                <a:solidFill>
                  <a:schemeClr val="tx2"/>
                </a:solidFill>
                <a:latin typeface="Arial" panose="020B0604020202020204" pitchFamily="34" charset="0"/>
                <a:ea typeface="SimSun" panose="02010600030101010101" pitchFamily="2" charset="-122"/>
                <a:cs typeface="Times New Roman" panose="02020603050405020304" pitchFamily="18" charset="0"/>
              </a:rPr>
              <a:t>Would you say that the use of digital technologies in your workplace… ? (EU27, % of workers)</a:t>
            </a:r>
            <a:endParaRPr lang="en-GB" sz="1400" b="1" dirty="0">
              <a:solidFill>
                <a:schemeClr val="tx2"/>
              </a:solidFill>
              <a:latin typeface="Arial" panose="020B0604020202020204" pitchFamily="34" charset="0"/>
              <a:ea typeface="SimSun" panose="02010600030101010101" pitchFamily="2" charset="-122"/>
              <a:cs typeface="Times New Roman" panose="02020603050405020304" pitchFamily="18" charset="0"/>
            </a:endParaRPr>
          </a:p>
        </p:txBody>
      </p:sp>
      <p:sp>
        <p:nvSpPr>
          <p:cNvPr id="15" name="TextBox 14">
            <a:extLst>
              <a:ext uri="{FF2B5EF4-FFF2-40B4-BE49-F238E27FC236}">
                <a16:creationId xmlns:a16="http://schemas.microsoft.com/office/drawing/2014/main" id="{115E490F-D5DD-407A-8B1A-2EF70735D85C}"/>
              </a:ext>
            </a:extLst>
          </p:cNvPr>
          <p:cNvSpPr txBox="1"/>
          <p:nvPr/>
        </p:nvSpPr>
        <p:spPr>
          <a:xfrm>
            <a:off x="3076291" y="4546835"/>
            <a:ext cx="2709583" cy="461665"/>
          </a:xfrm>
          <a:prstGeom prst="rect">
            <a:avLst/>
          </a:prstGeom>
          <a:noFill/>
        </p:spPr>
        <p:txBody>
          <a:bodyPr wrap="square">
            <a:spAutoFit/>
          </a:bodyPr>
          <a:lstStyle/>
          <a:p>
            <a:r>
              <a:rPr lang="pt-BR" sz="1200" b="0" i="0" dirty="0">
                <a:solidFill>
                  <a:srgbClr val="ACC700"/>
                </a:solidFill>
                <a:effectLst/>
                <a:latin typeface="Corbel" panose="020B0503020204020204" pitchFamily="34" charset="0"/>
              </a:rPr>
              <a:t>Base: all respondents, EU27 (n=25 688)</a:t>
            </a:r>
            <a:r>
              <a:rPr lang="pt-BR" sz="1200" dirty="0">
                <a:solidFill>
                  <a:srgbClr val="ACC700"/>
                </a:solidFill>
              </a:rPr>
              <a:t> </a:t>
            </a:r>
            <a:br>
              <a:rPr lang="pt-BR" sz="1200" dirty="0"/>
            </a:br>
            <a:endParaRPr lang="en-GB" sz="1200" dirty="0"/>
          </a:p>
        </p:txBody>
      </p:sp>
      <p:sp>
        <p:nvSpPr>
          <p:cNvPr id="17" name="TextBox 16">
            <a:extLst>
              <a:ext uri="{FF2B5EF4-FFF2-40B4-BE49-F238E27FC236}">
                <a16:creationId xmlns:a16="http://schemas.microsoft.com/office/drawing/2014/main" id="{EADACC3A-9A3C-484A-BD16-B6EB499FCFF5}"/>
              </a:ext>
            </a:extLst>
          </p:cNvPr>
          <p:cNvSpPr txBox="1"/>
          <p:nvPr/>
        </p:nvSpPr>
        <p:spPr>
          <a:xfrm>
            <a:off x="5454869" y="3996422"/>
            <a:ext cx="3752193" cy="535531"/>
          </a:xfrm>
          <a:prstGeom prst="rect">
            <a:avLst/>
          </a:prstGeom>
          <a:noFill/>
        </p:spPr>
        <p:txBody>
          <a:bodyPr wrap="square">
            <a:spAutoFit/>
          </a:bodyPr>
          <a:lstStyle/>
          <a:p>
            <a:pPr>
              <a:lnSpc>
                <a:spcPct val="90000"/>
              </a:lnSpc>
              <a:buFont typeface="Wingdings" panose="05000000000000000000" pitchFamily="2" charset="2"/>
              <a:buChar char="v"/>
            </a:pPr>
            <a:r>
              <a:rPr lang="en-GB" sz="1600" b="1" dirty="0">
                <a:solidFill>
                  <a:schemeClr val="tx2"/>
                </a:solidFill>
              </a:rPr>
              <a:t>All psychosocial risk factors</a:t>
            </a:r>
          </a:p>
          <a:p>
            <a:pPr>
              <a:lnSpc>
                <a:spcPct val="90000"/>
              </a:lnSpc>
              <a:buFont typeface="Wingdings" panose="05000000000000000000" pitchFamily="2" charset="2"/>
              <a:buChar char="v"/>
            </a:pPr>
            <a:r>
              <a:rPr lang="en-GB" sz="1600" b="1" dirty="0">
                <a:solidFill>
                  <a:schemeClr val="tx2"/>
                </a:solidFill>
              </a:rPr>
              <a:t>All work organisational problems</a:t>
            </a:r>
          </a:p>
        </p:txBody>
      </p:sp>
      <p:graphicFrame>
        <p:nvGraphicFramePr>
          <p:cNvPr id="4" name="Chart 3">
            <a:extLst>
              <a:ext uri="{FF2B5EF4-FFF2-40B4-BE49-F238E27FC236}">
                <a16:creationId xmlns:a16="http://schemas.microsoft.com/office/drawing/2014/main" id="{70930FA0-516C-6408-3517-46BE90394891}"/>
              </a:ext>
            </a:extLst>
          </p:cNvPr>
          <p:cNvGraphicFramePr>
            <a:graphicFrameLocks/>
          </p:cNvGraphicFramePr>
          <p:nvPr/>
        </p:nvGraphicFramePr>
        <p:xfrm>
          <a:off x="450001" y="1111903"/>
          <a:ext cx="6977912" cy="3665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1003398"/>
      </p:ext>
    </p:extLst>
  </p:cSld>
  <p:clrMapOvr>
    <a:masterClrMapping/>
  </p:clrMapOvr>
</p:sld>
</file>

<file path=ppt/theme/theme1.xml><?xml version="1.0" encoding="utf-8"?>
<a:theme xmlns:a="http://schemas.openxmlformats.org/drawingml/2006/main" name="EUOSHA Campaign 2013 - Wide">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23.potx" id="{A79D0A1D-58D6-425C-A3CD-3EA85C2414B0}" vid="{B7319273-C97C-46FF-B9AB-5DA0B1099CE0}"/>
    </a:ext>
  </a:extLst>
</a:theme>
</file>

<file path=ppt/theme/theme2.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3.xml><?xml version="1.0" encoding="utf-8"?>
<a:theme xmlns:a="http://schemas.openxmlformats.org/drawingml/2006/main" name="1_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35b4b48-b65f-417c-bf01-ec33eb1c8308" xsi:nil="true"/>
    <lcf76f155ced4ddcb4097134ff3c332f xmlns="54cc0589-0e38-4f15-967e-5a17e35db01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C0D2FB5DAED6449722595D2458A81E" ma:contentTypeVersion="17" ma:contentTypeDescription="Create a new document." ma:contentTypeScope="" ma:versionID="021be3fa54024966863f8f8943015e6d">
  <xsd:schema xmlns:xsd="http://www.w3.org/2001/XMLSchema" xmlns:xs="http://www.w3.org/2001/XMLSchema" xmlns:p="http://schemas.microsoft.com/office/2006/metadata/properties" xmlns:ns2="935b4b48-b65f-417c-bf01-ec33eb1c8308" xmlns:ns3="54cc0589-0e38-4f15-967e-5a17e35db01c" targetNamespace="http://schemas.microsoft.com/office/2006/metadata/properties" ma:root="true" ma:fieldsID="fe0bd8b68c9bf9af4b69ae81d243d4c4" ns2:_="" ns3:_="">
    <xsd:import namespace="935b4b48-b65f-417c-bf01-ec33eb1c8308"/>
    <xsd:import namespace="54cc0589-0e38-4f15-967e-5a17e35db01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LengthInSeconds" minOccurs="0"/>
                <xsd:element ref="ns3:MediaServiceAutoTag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b4b48-b65f-417c-bf01-ec33eb1c83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055c01f-0890-4374-afea-8789517dd6ed}" ma:internalName="TaxCatchAll" ma:showField="CatchAllData" ma:web="935b4b48-b65f-417c-bf01-ec33eb1c83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c0589-0e38-4f15-967e-5a17e35db01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3eddb06-0740-404c-89a8-dbfe3edc364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6C4BED-50F6-4AF4-8627-948D0D29EB2C}">
  <ds:schemaRefs>
    <ds:schemaRef ds:uri="http://schemas.microsoft.com/office/infopath/2007/PartnerControls"/>
    <ds:schemaRef ds:uri="http://purl.org/dc/terms/"/>
    <ds:schemaRef ds:uri="935b4b48-b65f-417c-bf01-ec33eb1c8308"/>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54cc0589-0e38-4f15-967e-5a17e35db01c"/>
    <ds:schemaRef ds:uri="http://purl.org/dc/dcmitype/"/>
    <ds:schemaRef ds:uri="http://purl.org/dc/elements/1.1/"/>
  </ds:schemaRefs>
</ds:datastoreItem>
</file>

<file path=customXml/itemProps2.xml><?xml version="1.0" encoding="utf-8"?>
<ds:datastoreItem xmlns:ds="http://schemas.openxmlformats.org/officeDocument/2006/customXml" ds:itemID="{1FF38446-F090-4380-858A-B9AEEAEE8EF4}">
  <ds:schemaRefs>
    <ds:schemaRef ds:uri="54cc0589-0e38-4f15-967e-5a17e35db01c"/>
    <ds:schemaRef ds:uri="935b4b48-b65f-417c-bf01-ec33eb1c8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6758D5-D3E7-47B7-BB8A-C369B4EDF6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1401</TotalTime>
  <Words>2110</Words>
  <Application>Microsoft Office PowerPoint</Application>
  <PresentationFormat>On-screen Show (16:9)</PresentationFormat>
  <Paragraphs>249</Paragraphs>
  <Slides>19</Slides>
  <Notes>17</Notes>
  <HiddenSlides>4</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MS Mincho</vt:lpstr>
      <vt:lpstr>SimSun</vt:lpstr>
      <vt:lpstr>Aptos</vt:lpstr>
      <vt:lpstr>Arial</vt:lpstr>
      <vt:lpstr>Calibri</vt:lpstr>
      <vt:lpstr>Corbel</vt:lpstr>
      <vt:lpstr>Courier New</vt:lpstr>
      <vt:lpstr>Times New Roman</vt:lpstr>
      <vt:lpstr>Verdana</vt:lpstr>
      <vt:lpstr>Wingdings</vt:lpstr>
      <vt:lpstr>EUOSHA Campaign 2013 - Wide</vt:lpstr>
      <vt:lpstr>Theme1</vt:lpstr>
      <vt:lpstr>1_Theme1</vt:lpstr>
      <vt:lpstr> </vt:lpstr>
      <vt:lpstr>Digitalisation and occupational safety and health</vt:lpstr>
      <vt:lpstr>Worker management is as old as work is … BUT nowadays…</vt:lpstr>
      <vt:lpstr>PowerPoint Presentation</vt:lpstr>
      <vt:lpstr> ESENER survey (EU-27) - 2024</vt:lpstr>
      <vt:lpstr>Use of digital technologies for algorithmic management </vt:lpstr>
      <vt:lpstr>PowerPoint Presentation</vt:lpstr>
      <vt:lpstr>PowerPoint Presentation</vt:lpstr>
      <vt:lpstr>Psychosocial risks and digital technologies</vt:lpstr>
      <vt:lpstr>PowerPoint Presentation</vt:lpstr>
      <vt:lpstr>Worker participation: a cornerstone of OSH prevention</vt:lpstr>
      <vt:lpstr>Worker participation: a cornerstone of OSH prevention</vt:lpstr>
      <vt:lpstr>Case study: AM in production, maintenance &amp; logistics in a company producing parts for the automotive industry </vt:lpstr>
      <vt:lpstr>Case study: AM in the assembly line at a car manufacturer </vt:lpstr>
      <vt:lpstr>Worker participation: a cornerstone of OSH prevention </vt:lpstr>
      <vt:lpstr>Key messages for risk prevention</vt:lpstr>
      <vt:lpstr>HWC 2023-25 - Safe and healthy work in the digital age </vt:lpstr>
      <vt:lpstr>Thank you! </vt:lpstr>
      <vt:lpstr>Copyright</vt:lpstr>
    </vt:vector>
  </TitlesOfParts>
  <Company>EU-OSHA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Heike KLEMPA</dc:creator>
  <cp:lastModifiedBy>Maurizio CURTARELLI</cp:lastModifiedBy>
  <cp:revision>44</cp:revision>
  <dcterms:created xsi:type="dcterms:W3CDTF">2023-01-17T17:15:32Z</dcterms:created>
  <dcterms:modified xsi:type="dcterms:W3CDTF">2026-01-26T15:31:31Z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0x010100D6C0D2FB5DAED6449722595D2458A81E</vt:lpwstr>
  </property>
  <property fmtid="{D5CDD505-2E9C-101B-9397-08002B2CF9AE}" pid="3" name="MediaServiceImageTags">
    <vt:lpwstr/>
  </property>
</Properties>
</file>