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84" r:id="rId2"/>
    <p:sldId id="309" r:id="rId3"/>
    <p:sldId id="322" r:id="rId4"/>
    <p:sldId id="315" r:id="rId5"/>
    <p:sldId id="318" r:id="rId6"/>
    <p:sldId id="316" r:id="rId7"/>
    <p:sldId id="320" r:id="rId8"/>
    <p:sldId id="321" r:id="rId9"/>
    <p:sldId id="31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62" autoAdjust="0"/>
  </p:normalViewPr>
  <p:slideViewPr>
    <p:cSldViewPr snapToGrid="0">
      <p:cViewPr varScale="1">
        <p:scale>
          <a:sx n="128" d="100"/>
          <a:sy n="128" d="100"/>
        </p:scale>
        <p:origin x="1056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-6" y="-18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4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/>
          </a:p>
        </p:txBody>
      </p:sp>
    </p:spTree>
    <p:extLst>
      <p:ext uri="{BB962C8B-B14F-4D97-AF65-F5344CB8AC3E}">
        <p14:creationId xmlns:p14="http://schemas.microsoft.com/office/powerpoint/2010/main" val="219924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75112-24E4-2125-53F2-C241FD977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556633-8A45-8B91-9B11-86D940A29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F65354-83AA-610A-F75B-5462DFF45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aseline="0" dirty="0"/>
          </a:p>
        </p:txBody>
      </p:sp>
    </p:spTree>
    <p:extLst>
      <p:ext uri="{BB962C8B-B14F-4D97-AF65-F5344CB8AC3E}">
        <p14:creationId xmlns:p14="http://schemas.microsoft.com/office/powerpoint/2010/main" val="332631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1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5AFE7-4386-FD76-8A46-EED46CA04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4CF69E-F36C-3A02-0E9D-79A191B193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1A5CA-FF43-4C36-AE19-441699F29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99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44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A0C59-FEE4-3198-E881-70FCFC6D4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339E8-4143-4EBD-CD9C-9704C35E3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275AE-DCEA-A282-222B-2379587D7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53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769F5-0B79-F02F-5FEA-0637622F1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0F8ADE-0277-E57E-1952-247129F51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3A7A30-24FE-7BE7-D53A-44F497990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75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8abcd3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8abcd3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02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179274" cy="29114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0"/>
            <a:ext cx="1" cy="95726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362145"/>
            <a:ext cx="7886700" cy="586768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7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2975" y="77178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902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80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5" name="Rectangle 4"/>
          <p:cNvSpPr/>
          <p:nvPr userDrawn="1"/>
        </p:nvSpPr>
        <p:spPr>
          <a:xfrm>
            <a:off x="0" y="808630"/>
            <a:ext cx="9144000" cy="433487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193532"/>
            <a:ext cx="1244845" cy="8643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494430"/>
            <a:ext cx="7548918" cy="1612142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484194"/>
            <a:ext cx="0" cy="365930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4964373"/>
            <a:ext cx="530557" cy="180446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313537"/>
            <a:ext cx="7548918" cy="673316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4168427"/>
            <a:ext cx="3780235" cy="396749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721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gnacio.GONZALEZ-VAZQUEZ@ec.europa.eu" TargetMode="External"/><Relationship Id="rId7" Type="http://schemas.openxmlformats.org/officeDocument/2006/relationships/hyperlink" Target="https://europa.eu/!WfCpG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19" y="1634799"/>
            <a:ext cx="8321741" cy="1211701"/>
          </a:xfrm>
        </p:spPr>
        <p:txBody>
          <a:bodyPr anchor="b"/>
          <a:lstStyle/>
          <a:p>
            <a:pPr algn="ctr"/>
            <a:br>
              <a:rPr lang="en-IE" sz="3300" dirty="0">
                <a:solidFill>
                  <a:srgbClr val="FFFF00"/>
                </a:solidFill>
              </a:rPr>
            </a:br>
            <a:br>
              <a:rPr lang="en-IE" sz="3300" dirty="0">
                <a:solidFill>
                  <a:srgbClr val="FFFF00"/>
                </a:solidFill>
              </a:rPr>
            </a:br>
            <a:br>
              <a:rPr lang="en-IE" sz="3300" dirty="0">
                <a:solidFill>
                  <a:srgbClr val="FFFF00"/>
                </a:solidFill>
              </a:rPr>
            </a:br>
            <a:br>
              <a:rPr lang="en-IE" sz="3300" dirty="0">
                <a:solidFill>
                  <a:srgbClr val="FFFF00"/>
                </a:solidFill>
              </a:rPr>
            </a:br>
            <a:br>
              <a:rPr lang="en-IE" sz="3300" dirty="0">
                <a:solidFill>
                  <a:srgbClr val="FFFF00"/>
                </a:solidFill>
              </a:rPr>
            </a:br>
            <a:br>
              <a:rPr lang="en-IE" sz="3300" dirty="0">
                <a:solidFill>
                  <a:srgbClr val="FFFF00"/>
                </a:solidFill>
              </a:rPr>
            </a:br>
            <a:br>
              <a:rPr lang="en-IE" sz="3300" dirty="0">
                <a:solidFill>
                  <a:srgbClr val="FFFF00"/>
                </a:solidFill>
              </a:rPr>
            </a:br>
            <a:br>
              <a:rPr lang="en-IE" sz="3300" dirty="0">
                <a:solidFill>
                  <a:srgbClr val="FFFF00"/>
                </a:solidFill>
              </a:rPr>
            </a:br>
            <a:br>
              <a:rPr lang="en-IE" sz="3300" dirty="0">
                <a:solidFill>
                  <a:srgbClr val="FFFF00"/>
                </a:solidFill>
              </a:rPr>
            </a:br>
            <a:br>
              <a:rPr lang="en-IE" sz="3300" dirty="0">
                <a:solidFill>
                  <a:srgbClr val="FFFF00"/>
                </a:solidFill>
              </a:rPr>
            </a:br>
            <a:r>
              <a:rPr lang="en-IE" sz="3300" dirty="0">
                <a:solidFill>
                  <a:srgbClr val="FFFF00"/>
                </a:solidFill>
              </a:rPr>
              <a:t>Di</a:t>
            </a:r>
            <a:r>
              <a:rPr lang="en-IE" sz="2800" dirty="0">
                <a:solidFill>
                  <a:srgbClr val="FFFF00"/>
                </a:solidFill>
              </a:rPr>
              <a:t>gital monitoring, algorithmic management </a:t>
            </a:r>
            <a:br>
              <a:rPr lang="en-IE" sz="2800" dirty="0">
                <a:solidFill>
                  <a:srgbClr val="FFFF00"/>
                </a:solidFill>
              </a:rPr>
            </a:br>
            <a:r>
              <a:rPr lang="en-IE" sz="2800" dirty="0">
                <a:solidFill>
                  <a:srgbClr val="FFFF00"/>
                </a:solidFill>
              </a:rPr>
              <a:t>and the platformisation of work in the EU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9119" y="3108828"/>
            <a:ext cx="7997701" cy="1343251"/>
          </a:xfrm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algn="ctr"/>
            <a:r>
              <a:rPr lang="en-IE" sz="1400" dirty="0"/>
              <a:t>Ignacio González-Vázquez, European Commission – Joint Research Centre</a:t>
            </a:r>
          </a:p>
          <a:p>
            <a:pPr algn="ctr"/>
            <a:endParaRPr lang="en-IE" sz="1400" dirty="0"/>
          </a:p>
          <a:p>
            <a:pPr algn="ctr"/>
            <a:endParaRPr lang="en-IE" sz="1400" dirty="0"/>
          </a:p>
          <a:p>
            <a:pPr algn="ctr"/>
            <a:endParaRPr lang="en-IE" sz="1400" dirty="0"/>
          </a:p>
          <a:p>
            <a:pPr algn="ctr"/>
            <a:r>
              <a:rPr lang="en-IE" sz="1400" dirty="0"/>
              <a:t>PEROSH Webinar </a:t>
            </a:r>
            <a:r>
              <a:rPr lang="en-US" sz="1400" dirty="0"/>
              <a:t>Algorithmic Management and Artificial Intelligence</a:t>
            </a:r>
            <a:r>
              <a:rPr lang="en-IE" sz="1400" dirty="0"/>
              <a:t>, 27 January 2026</a:t>
            </a:r>
          </a:p>
        </p:txBody>
      </p:sp>
    </p:spTree>
    <p:extLst>
      <p:ext uri="{BB962C8B-B14F-4D97-AF65-F5344CB8AC3E}">
        <p14:creationId xmlns:p14="http://schemas.microsoft.com/office/powerpoint/2010/main" val="25433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558" y="831924"/>
            <a:ext cx="4735688" cy="410879"/>
          </a:xfrm>
        </p:spPr>
        <p:txBody>
          <a:bodyPr/>
          <a:lstStyle/>
          <a:p>
            <a:r>
              <a:rPr lang="en-US" sz="1800" b="1" dirty="0">
                <a:solidFill>
                  <a:srgbClr val="002060"/>
                </a:solidFill>
              </a:rPr>
              <a:t>Growing use of data-driven management practices, such as digital monitoring and algorithmic management. </a:t>
            </a:r>
            <a:br>
              <a:rPr lang="en-US" sz="1800" b="1" dirty="0">
                <a:solidFill>
                  <a:srgbClr val="002060"/>
                </a:solidFill>
              </a:rPr>
            </a:b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6" name="Google Shape;70;p15"/>
          <p:cNvSpPr txBox="1">
            <a:spLocks/>
          </p:cNvSpPr>
          <p:nvPr/>
        </p:nvSpPr>
        <p:spPr>
          <a:xfrm>
            <a:off x="200898" y="1152862"/>
            <a:ext cx="5128105" cy="3456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ts val="1800"/>
              <a:buFont typeface="Arial" panose="020B0604020202020204" pitchFamily="34" charset="0"/>
              <a:buChar char="•"/>
              <a:defRPr sz="1600">
                <a:solidFill>
                  <a:schemeClr val="dk2"/>
                </a:solidFill>
              </a:defRPr>
            </a:lvl1pPr>
            <a:lvl2pPr marL="914400" indent="-3175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ts val="1400"/>
              <a:buFont typeface="Arial" panose="020B0604020202020204" pitchFamily="34" charset="0"/>
              <a:buChar char="•"/>
              <a:defRPr sz="1600" b="1" i="1">
                <a:solidFill>
                  <a:schemeClr val="dk2"/>
                </a:solidFill>
              </a:defRPr>
            </a:lvl2pPr>
            <a:lvl3pPr marL="1371600" indent="-317500">
              <a:spcAft>
                <a:spcPts val="135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indent="-317500">
              <a:spcAft>
                <a:spcPts val="135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indent="-317500">
              <a:spcAft>
                <a:spcPts val="135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indent="-317500">
              <a:lnSpc>
                <a:spcPct val="115000"/>
              </a:lnSpc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b="1" i="1" dirty="0"/>
              <a:t>Platformisation of work</a:t>
            </a:r>
            <a:r>
              <a:rPr lang="en-US" sz="1400" dirty="0"/>
              <a:t>: use of digital platforms and algorithms as mechanisms of coordination in regular workplaces </a:t>
            </a:r>
            <a:r>
              <a:rPr lang="en-US" sz="1400" u="sng" dirty="0"/>
              <a:t>beyond digital </a:t>
            </a:r>
            <a:r>
              <a:rPr lang="en-US" sz="1400" u="sng" dirty="0" err="1"/>
              <a:t>labour</a:t>
            </a:r>
            <a:r>
              <a:rPr lang="en-US" sz="1400" u="sng" dirty="0"/>
              <a:t> platforms</a:t>
            </a:r>
            <a:r>
              <a:rPr lang="en-US" sz="1400" dirty="0"/>
              <a:t>.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Platformisation can increase the exposure of workers to </a:t>
            </a:r>
            <a:r>
              <a:rPr lang="en-US" sz="1400" b="1" i="1" dirty="0"/>
              <a:t>psychosocial risk factors.</a:t>
            </a:r>
          </a:p>
          <a:p>
            <a:pPr lvl="1">
              <a:spcAft>
                <a:spcPts val="600"/>
              </a:spcAft>
            </a:pPr>
            <a:r>
              <a:rPr lang="en-US" sz="1400" b="0" i="0" dirty="0"/>
              <a:t>Higher work intensity, reduced work autonomy, high cognitive overload, isolation and work-related stress… </a:t>
            </a:r>
          </a:p>
          <a:p>
            <a:pPr lvl="1">
              <a:spcAft>
                <a:spcPts val="600"/>
              </a:spcAft>
            </a:pPr>
            <a:r>
              <a:rPr lang="en-US" sz="1400" b="0" i="0" dirty="0"/>
              <a:t>Strong potential for intrusive worker monitoring and surveillance.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F83AC-6F0A-1B20-DF9A-964658FE4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07" y="16340"/>
            <a:ext cx="36607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6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12C05-8D11-6687-EEFE-592FFC4EB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F0255F-3B5C-8E51-9922-C54C7FE1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4" y="377607"/>
            <a:ext cx="4478093" cy="363724"/>
          </a:xfrm>
        </p:spPr>
        <p:txBody>
          <a:bodyPr/>
          <a:lstStyle/>
          <a:p>
            <a:r>
              <a:rPr lang="en-US" sz="1800" b="1" dirty="0">
                <a:solidFill>
                  <a:srgbClr val="002060"/>
                </a:solidFill>
              </a:rPr>
              <a:t>The new AIM-WORK survey 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6" name="Google Shape;70;p15">
            <a:extLst>
              <a:ext uri="{FF2B5EF4-FFF2-40B4-BE49-F238E27FC236}">
                <a16:creationId xmlns:a16="http://schemas.microsoft.com/office/drawing/2014/main" id="{058EC7FF-86A9-009F-16FD-B03EF6E1D057}"/>
              </a:ext>
            </a:extLst>
          </p:cNvPr>
          <p:cNvSpPr txBox="1">
            <a:spLocks/>
          </p:cNvSpPr>
          <p:nvPr/>
        </p:nvSpPr>
        <p:spPr>
          <a:xfrm>
            <a:off x="0" y="1222384"/>
            <a:ext cx="5366083" cy="404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ts val="1800"/>
              <a:buFont typeface="Arial" panose="020B0604020202020204" pitchFamily="34" charset="0"/>
              <a:buChar char="•"/>
              <a:defRPr sz="1600">
                <a:solidFill>
                  <a:schemeClr val="dk2"/>
                </a:solidFill>
              </a:defRPr>
            </a:lvl1pPr>
            <a:lvl2pPr marL="914400" indent="-317500">
              <a:spcAft>
                <a:spcPts val="1200"/>
              </a:spcAft>
              <a:buClr>
                <a:schemeClr val="accent1">
                  <a:lumMod val="50000"/>
                </a:schemeClr>
              </a:buClr>
              <a:buSzPts val="1400"/>
              <a:buFont typeface="Arial" panose="020B0604020202020204" pitchFamily="34" charset="0"/>
              <a:buChar char="•"/>
              <a:defRPr sz="1600" b="1" i="1">
                <a:solidFill>
                  <a:schemeClr val="dk2"/>
                </a:solidFill>
              </a:defRPr>
            </a:lvl2pPr>
            <a:lvl3pPr marL="1371600" indent="-317500">
              <a:spcAft>
                <a:spcPts val="135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indent="-317500">
              <a:spcAft>
                <a:spcPts val="135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indent="-317500">
              <a:spcAft>
                <a:spcPts val="135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indent="-317500">
              <a:lnSpc>
                <a:spcPct val="115000"/>
              </a:lnSpc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indent="-317500">
              <a:lnSpc>
                <a:spcPct val="115000"/>
              </a:lnSpc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indent="-317500">
              <a:lnSpc>
                <a:spcPct val="115000"/>
              </a:lnSpc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b="1" i="1" dirty="0"/>
              <a:t>Large pan-European worker survey</a:t>
            </a:r>
            <a:r>
              <a:rPr lang="en-US" sz="1400" dirty="0"/>
              <a:t>; responses from </a:t>
            </a:r>
            <a:r>
              <a:rPr lang="en-US" sz="1400" b="1" i="1" dirty="0"/>
              <a:t>70,316 individuals in all EU member states</a:t>
            </a:r>
            <a:r>
              <a:rPr lang="en-US" sz="1400" dirty="0"/>
              <a:t>. Fieldwork in late 2024 – early 2025; CATI methodology.</a:t>
            </a:r>
          </a:p>
          <a:p>
            <a:pPr marL="114300" indent="0">
              <a:spcAft>
                <a:spcPts val="600"/>
              </a:spcAft>
              <a:buNone/>
            </a:pP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b="1" i="1" dirty="0"/>
              <a:t>Measurement of platformisation </a:t>
            </a:r>
            <a:r>
              <a:rPr lang="en-US" sz="1400" dirty="0"/>
              <a:t>through three distinct but closely related phenomena:</a:t>
            </a:r>
          </a:p>
          <a:p>
            <a:pPr marL="625475" lvl="1" indent="-228600">
              <a:spcAft>
                <a:spcPts val="600"/>
              </a:spcAft>
            </a:pPr>
            <a:r>
              <a:rPr lang="en-US" sz="1400" dirty="0"/>
              <a:t>Digital tool usage at work</a:t>
            </a:r>
            <a:r>
              <a:rPr lang="en-US" sz="1400" b="0" i="0" dirty="0"/>
              <a:t>, material base for the development of data-driven managerial practices. </a:t>
            </a:r>
          </a:p>
          <a:p>
            <a:pPr marL="625475" lvl="1" indent="-228600">
              <a:spcAft>
                <a:spcPts val="600"/>
              </a:spcAft>
            </a:pPr>
            <a:r>
              <a:rPr lang="en-US" sz="1400" dirty="0"/>
              <a:t>Digital monitoring of work</a:t>
            </a:r>
            <a:r>
              <a:rPr lang="en-US" sz="1400" b="0" i="0" dirty="0"/>
              <a:t>: use of data collected through digital devices about the work process and workers. </a:t>
            </a:r>
          </a:p>
          <a:p>
            <a:pPr marL="625475" lvl="1" indent="-228600">
              <a:spcAft>
                <a:spcPts val="600"/>
              </a:spcAft>
            </a:pPr>
            <a:r>
              <a:rPr lang="en-US" sz="1400" dirty="0"/>
              <a:t>Algorithmic management of work</a:t>
            </a:r>
            <a:r>
              <a:rPr lang="en-US" sz="1400" b="0" i="0" dirty="0"/>
              <a:t>: automation of workforce management and coordination functions.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2B87C-74DA-1986-A41A-DBE4176DE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764" y="0"/>
            <a:ext cx="36361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FD96F-402B-EE5A-763F-F958BBCDA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795" y="-820398"/>
            <a:ext cx="6159664" cy="6563171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86B65C3F-CA4F-9691-1D7F-DF21B9C3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72" y="195317"/>
            <a:ext cx="2415250" cy="707310"/>
          </a:xfrm>
          <a:solidFill>
            <a:schemeClr val="lt1"/>
          </a:solidFill>
        </p:spPr>
        <p:txBody>
          <a:bodyPr/>
          <a:lstStyle/>
          <a:p>
            <a:r>
              <a:rPr lang="en-GB" sz="1800" b="1" dirty="0">
                <a:solidFill>
                  <a:srgbClr val="002060"/>
                </a:solidFill>
              </a:rPr>
              <a:t>Use of digital tools at work in the EU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B84D1-166D-84F6-1FD9-D32499BDD94E}"/>
              </a:ext>
            </a:extLst>
          </p:cNvPr>
          <p:cNvSpPr txBox="1"/>
          <p:nvPr/>
        </p:nvSpPr>
        <p:spPr>
          <a:xfrm>
            <a:off x="437865" y="1202565"/>
            <a:ext cx="28075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More than </a:t>
            </a:r>
            <a:r>
              <a:rPr lang="en-US" sz="1200" b="1" i="1" dirty="0"/>
              <a:t>90% </a:t>
            </a:r>
            <a:r>
              <a:rPr lang="en-US" sz="1200" dirty="0"/>
              <a:t>of workers currently use some digital tool for work-related purposes.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Northern and Central European countries showing higher adoption rates.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While nearly all highly educated workers use digital tools at work, half of those with low education do not use 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/>
              <a:t>30% </a:t>
            </a:r>
            <a:r>
              <a:rPr lang="en-US" sz="1200" dirty="0"/>
              <a:t>of workers have used </a:t>
            </a:r>
            <a:r>
              <a:rPr lang="en-US" sz="1200" b="1" i="1" dirty="0"/>
              <a:t>AI-powered tools </a:t>
            </a:r>
            <a:r>
              <a:rPr lang="en-US" sz="1200" dirty="0"/>
              <a:t>for work at least once in the last 12 months. Country variation not very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359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718D6-EF16-90FE-ED79-8B094986B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47212E-11B4-6476-C544-A60C0F46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11" y="314133"/>
            <a:ext cx="3278375" cy="441303"/>
          </a:xfrm>
        </p:spPr>
        <p:txBody>
          <a:bodyPr/>
          <a:lstStyle/>
          <a:p>
            <a:r>
              <a:rPr lang="en-GB" sz="1800" b="1" dirty="0">
                <a:solidFill>
                  <a:srgbClr val="002060"/>
                </a:solidFill>
              </a:rPr>
              <a:t>Digital monitoring of work in the EU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2D0D496-7F4B-5619-FCAE-6374EDDA7689}"/>
              </a:ext>
            </a:extLst>
          </p:cNvPr>
          <p:cNvSpPr txBox="1">
            <a:spLocks/>
          </p:cNvSpPr>
          <p:nvPr/>
        </p:nvSpPr>
        <p:spPr>
          <a:xfrm>
            <a:off x="381288" y="1282254"/>
            <a:ext cx="4127477" cy="3617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342900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2"/>
                </a:solidFill>
                <a:ea typeface="Arial"/>
                <a:cs typeface="Arial"/>
              </a:rPr>
              <a:t>Use of digital tools to systematically collect data about work and workers.</a:t>
            </a:r>
          </a:p>
          <a:p>
            <a:pPr marL="457200" lvl="2" indent="-342900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2"/>
                </a:solidFill>
                <a:ea typeface="Arial"/>
                <a:cs typeface="Arial"/>
              </a:rPr>
              <a:t>Three main types</a:t>
            </a:r>
            <a:r>
              <a:rPr lang="en-US" sz="1200" dirty="0">
                <a:solidFill>
                  <a:schemeClr val="dk2"/>
                </a:solidFill>
                <a:ea typeface="Arial"/>
                <a:cs typeface="Arial"/>
              </a:rPr>
              <a:t>:</a:t>
            </a:r>
          </a:p>
          <a:p>
            <a:pPr marL="714375" lvl="2" indent="-265113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2"/>
                </a:solidFill>
                <a:ea typeface="Arial"/>
                <a:cs typeface="Arial"/>
              </a:rPr>
              <a:t>Time monitoring</a:t>
            </a:r>
            <a:r>
              <a:rPr lang="en-US" sz="1200" dirty="0">
                <a:solidFill>
                  <a:schemeClr val="dk2"/>
                </a:solidFill>
                <a:ea typeface="Arial"/>
                <a:cs typeface="Arial"/>
              </a:rPr>
              <a:t>: use of digital systems to monitor working time as well as workers’ entry, exit and/or movement.</a:t>
            </a:r>
          </a:p>
          <a:p>
            <a:pPr marL="714375" lvl="2" indent="-265113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2"/>
                </a:solidFill>
                <a:ea typeface="Arial"/>
                <a:cs typeface="Arial"/>
              </a:rPr>
              <a:t>Physical monitoring</a:t>
            </a:r>
            <a:r>
              <a:rPr lang="en-US" sz="1200" dirty="0">
                <a:solidFill>
                  <a:schemeClr val="dk2"/>
                </a:solidFill>
                <a:ea typeface="Arial"/>
                <a:cs typeface="Arial"/>
              </a:rPr>
              <a:t>: tracking the physical location of workers. </a:t>
            </a:r>
          </a:p>
          <a:p>
            <a:pPr marL="714375" lvl="2" indent="-265113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dk2"/>
                </a:solidFill>
                <a:ea typeface="Arial"/>
                <a:cs typeface="Arial"/>
              </a:rPr>
              <a:t>Activity monitoring</a:t>
            </a:r>
            <a:r>
              <a:rPr lang="en-US" sz="1200" dirty="0">
                <a:solidFill>
                  <a:schemeClr val="dk2"/>
                </a:solidFill>
                <a:ea typeface="Arial"/>
                <a:cs typeface="Arial"/>
              </a:rPr>
              <a:t>: monitoring of activities carried out with digital tools, typical of office settings.</a:t>
            </a:r>
          </a:p>
          <a:p>
            <a:pPr marL="457200" lvl="2" indent="-342900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Most common type of digital monitoring in the EU is the </a:t>
            </a:r>
            <a:r>
              <a:rPr lang="en-US" sz="1200" b="1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tracking of working time</a:t>
            </a:r>
            <a:r>
              <a:rPr lang="en-US" sz="12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. </a:t>
            </a:r>
          </a:p>
          <a:p>
            <a:pPr marL="457200" lvl="2" indent="-342900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Other forms of digital monitoring are </a:t>
            </a:r>
            <a:r>
              <a:rPr lang="en-US" sz="1200" b="1" dirty="0">
                <a:solidFill>
                  <a:schemeClr val="dk2"/>
                </a:solidFill>
                <a:latin typeface="Arial"/>
                <a:ea typeface="Arial"/>
                <a:cs typeface="Arial"/>
              </a:rPr>
              <a:t>less common, but more intrusive.</a:t>
            </a:r>
            <a:endParaRPr lang="en-US" sz="1200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457200" lvl="2" indent="-342900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  <a:p>
            <a:pPr marL="720725" lvl="2" indent="-184150" algn="l">
              <a:spcAft>
                <a:spcPts val="0"/>
              </a:spcAft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F3433F-39BA-6544-CE73-6DD58A502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792" y="-542211"/>
            <a:ext cx="4759844" cy="57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4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574" y="364006"/>
            <a:ext cx="3192917" cy="441303"/>
          </a:xfrm>
        </p:spPr>
        <p:txBody>
          <a:bodyPr/>
          <a:lstStyle/>
          <a:p>
            <a:r>
              <a:rPr lang="en-GB" sz="1800" b="1" dirty="0">
                <a:solidFill>
                  <a:srgbClr val="002060"/>
                </a:solidFill>
              </a:rPr>
              <a:t>Algorithmic management in the EU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53598" y="1287841"/>
            <a:ext cx="4254501" cy="35247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defTabSz="91440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57200" indent="-342900" defTabSz="914400" eaLnBrk="1" latinLnBrk="0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dk2"/>
                </a:solidFill>
              </a:defRPr>
            </a:lvl3pPr>
            <a:lvl4pPr marL="1371600" indent="0" algn="ctr" defTabSz="914400" eaLnBrk="1" latinLnBrk="0" hangingPunct="1"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eaLnBrk="1" latinLnBrk="0" hangingPunct="1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eaLnBrk="1" latinLnBrk="0" hangingPunct="1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SzPct val="125000"/>
            </a:pPr>
            <a:r>
              <a:rPr lang="en-US" b="1" dirty="0"/>
              <a:t>Use of digital technologies to automate workforce management and coordination functions.</a:t>
            </a:r>
          </a:p>
          <a:p>
            <a:pPr lvl="2">
              <a:buSzPct val="125000"/>
            </a:pPr>
            <a:r>
              <a:rPr lang="en-US" b="1" dirty="0"/>
              <a:t>Two main types </a:t>
            </a:r>
            <a:r>
              <a:rPr lang="en-US" dirty="0"/>
              <a:t>:</a:t>
            </a:r>
          </a:p>
          <a:p>
            <a:pPr marL="625475" lvl="2" indent="-176213">
              <a:buSzPct val="125000"/>
            </a:pPr>
            <a:r>
              <a:rPr lang="en-US" b="1" dirty="0"/>
              <a:t>Algorithmic direction</a:t>
            </a:r>
            <a:r>
              <a:rPr lang="en-US" dirty="0"/>
              <a:t>: use of automated systems to allocate working time and instructions to workers. </a:t>
            </a:r>
          </a:p>
          <a:p>
            <a:pPr marL="625475" lvl="2" indent="-176213">
              <a:buSzPct val="125000"/>
            </a:pPr>
            <a:r>
              <a:rPr lang="en-US" b="1" dirty="0"/>
              <a:t>Algorithmic evaluation</a:t>
            </a:r>
            <a:r>
              <a:rPr lang="en-US" dirty="0"/>
              <a:t>: systems for automatic rewarding and benchmarking of workers. </a:t>
            </a:r>
          </a:p>
          <a:p>
            <a:pPr lvl="2">
              <a:buSzPct val="125000"/>
            </a:pPr>
            <a:r>
              <a:rPr lang="en-US" b="1" dirty="0"/>
              <a:t>Algorithmic management less common than digital monitoring</a:t>
            </a:r>
            <a:r>
              <a:rPr lang="en-US" dirty="0"/>
              <a:t>, although not marginal.</a:t>
            </a:r>
          </a:p>
          <a:p>
            <a:pPr lvl="2">
              <a:buSzPct val="125000"/>
            </a:pPr>
            <a:r>
              <a:rPr lang="en-US" b="1" dirty="0"/>
              <a:t>Automated allocation of work </a:t>
            </a:r>
            <a:r>
              <a:rPr lang="en-US" dirty="0"/>
              <a:t>is the most widespread form of algorithmic management, particularly shifts or rosters, followed by the automated allocation of </a:t>
            </a:r>
            <a:r>
              <a:rPr lang="en-US" b="1" dirty="0"/>
              <a:t>activities/tasks</a:t>
            </a:r>
            <a:r>
              <a:rPr lang="en-US" dirty="0"/>
              <a:t>.</a:t>
            </a:r>
          </a:p>
          <a:p>
            <a:pPr lvl="2">
              <a:buSzPct val="125000"/>
            </a:pPr>
            <a:r>
              <a:rPr lang="en-US" b="1" dirty="0"/>
              <a:t>Algorithmic evaluation </a:t>
            </a:r>
            <a:r>
              <a:rPr lang="en-US" dirty="0"/>
              <a:t>less prevalent, but not insignificant.</a:t>
            </a:r>
          </a:p>
          <a:p>
            <a:pPr lvl="2">
              <a:buSzPct val="125000"/>
            </a:pPr>
            <a:endParaRPr lang="en-US" dirty="0"/>
          </a:p>
          <a:p>
            <a:pPr lvl="2">
              <a:buSzPct val="125000"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D9191A-888C-DCC2-1880-F89DEE14F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014" y="-476505"/>
            <a:ext cx="4533769" cy="55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0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50658-DE7C-80BC-7BF2-F4CAD62F5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DC4D74-E0C0-E992-613D-5ED035F8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11" y="219052"/>
            <a:ext cx="7023794" cy="441303"/>
          </a:xfrm>
        </p:spPr>
        <p:txBody>
          <a:bodyPr/>
          <a:lstStyle/>
          <a:p>
            <a:r>
              <a:rPr lang="en-GB" sz="1800" b="1" dirty="0">
                <a:solidFill>
                  <a:srgbClr val="002060"/>
                </a:solidFill>
              </a:rPr>
              <a:t>The platformisation of work: a taxonomy of workers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AC7C9D5-8200-099E-8233-0D7EB58668C4}"/>
              </a:ext>
            </a:extLst>
          </p:cNvPr>
          <p:cNvSpPr txBox="1">
            <a:spLocks/>
          </p:cNvSpPr>
          <p:nvPr/>
        </p:nvSpPr>
        <p:spPr>
          <a:xfrm>
            <a:off x="124994" y="1239713"/>
            <a:ext cx="4254501" cy="35247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defTabSz="91440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57200" indent="-342900" defTabSz="914400" eaLnBrk="1" latinLnBrk="0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dk2"/>
                </a:solidFill>
              </a:defRPr>
            </a:lvl3pPr>
            <a:lvl4pPr marL="1371600" indent="0" algn="ctr" defTabSz="914400" eaLnBrk="1" latinLnBrk="0" hangingPunct="1"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eaLnBrk="1" latinLnBrk="0" hangingPunct="1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eaLnBrk="1" latinLnBrk="0" hangingPunct="1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SzPct val="125000"/>
            </a:pPr>
            <a:endParaRPr lang="en-US" dirty="0"/>
          </a:p>
          <a:p>
            <a:pPr lvl="2">
              <a:buSzPct val="125000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79A2C-2BBF-36A4-1F67-24714171DCA9}"/>
              </a:ext>
            </a:extLst>
          </p:cNvPr>
          <p:cNvSpPr txBox="1"/>
          <p:nvPr/>
        </p:nvSpPr>
        <p:spPr>
          <a:xfrm>
            <a:off x="374092" y="1093893"/>
            <a:ext cx="419790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+mn-lt"/>
              </a:rPr>
              <a:t>6% </a:t>
            </a:r>
            <a:r>
              <a:rPr lang="en-US" sz="1100" dirty="0">
                <a:latin typeface="+mn-lt"/>
              </a:rPr>
              <a:t>of EU workers </a:t>
            </a:r>
            <a:r>
              <a:rPr lang="en-US" sz="1100" b="1" i="1" dirty="0">
                <a:latin typeface="+mn-lt"/>
              </a:rPr>
              <a:t>do not use digital tools</a:t>
            </a:r>
            <a:r>
              <a:rPr lang="en-US" sz="1100" dirty="0">
                <a:latin typeface="+mn-lt"/>
              </a:rPr>
              <a:t>. </a:t>
            </a:r>
          </a:p>
          <a:p>
            <a:r>
              <a:rPr lang="en-US" sz="1100" dirty="0">
                <a:latin typeface="+mn-lt"/>
              </a:rPr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+mn-lt"/>
              </a:rPr>
              <a:t>33% </a:t>
            </a:r>
            <a:r>
              <a:rPr lang="en-US" sz="1100" dirty="0">
                <a:latin typeface="+mn-lt"/>
              </a:rPr>
              <a:t>of workers </a:t>
            </a:r>
            <a:r>
              <a:rPr lang="en-US" sz="1100" b="1" i="1" dirty="0">
                <a:latin typeface="+mn-lt"/>
              </a:rPr>
              <a:t>use digital tools but are not </a:t>
            </a:r>
            <a:r>
              <a:rPr lang="en-US" sz="1100" b="1" i="1" dirty="0" err="1">
                <a:latin typeface="+mn-lt"/>
              </a:rPr>
              <a:t>platformised</a:t>
            </a:r>
            <a:r>
              <a:rPr lang="en-US" sz="1100" dirty="0">
                <a:latin typeface="+mn-lt"/>
              </a:rPr>
              <a:t>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+mn-lt"/>
              </a:rPr>
              <a:t>42% </a:t>
            </a:r>
            <a:r>
              <a:rPr lang="en-US" sz="1100" dirty="0">
                <a:latin typeface="+mn-lt"/>
              </a:rPr>
              <a:t>fall under </a:t>
            </a:r>
            <a:r>
              <a:rPr lang="en-US" sz="1100" b="1" i="1" dirty="0">
                <a:latin typeface="+mn-lt"/>
              </a:rPr>
              <a:t>partial platformisation</a:t>
            </a:r>
            <a:r>
              <a:rPr lang="en-US" sz="1100" dirty="0">
                <a:latin typeface="+mn-lt"/>
              </a:rPr>
              <a:t>: they are exposed to at least one form of digital monitoring and one form of algorithmic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+mn-lt"/>
              </a:rPr>
              <a:t>9% </a:t>
            </a:r>
            <a:r>
              <a:rPr lang="en-US" sz="1100" dirty="0">
                <a:latin typeface="+mn-lt"/>
              </a:rPr>
              <a:t>of workers experience </a:t>
            </a:r>
            <a:r>
              <a:rPr lang="en-US" sz="1100" b="1" i="1" dirty="0">
                <a:latin typeface="+mn-lt"/>
              </a:rPr>
              <a:t>informational platformisation</a:t>
            </a:r>
            <a:r>
              <a:rPr lang="en-US" sz="1100" dirty="0">
                <a:latin typeface="+mn-lt"/>
              </a:rPr>
              <a:t>, combining activity monitoring and algorithmic evaluation. Typical of office work: most frequent in clerks and in finance and professional services.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+mn-lt"/>
              </a:rPr>
              <a:t>7%</a:t>
            </a:r>
            <a:r>
              <a:rPr lang="en-US" sz="1100" dirty="0">
                <a:latin typeface="+mn-lt"/>
              </a:rPr>
              <a:t> face </a:t>
            </a:r>
            <a:r>
              <a:rPr lang="en-US" sz="1100" b="1" i="1" dirty="0">
                <a:latin typeface="+mn-lt"/>
              </a:rPr>
              <a:t>physical platformisation</a:t>
            </a:r>
            <a:r>
              <a:rPr lang="en-US" sz="1100" dirty="0">
                <a:latin typeface="+mn-lt"/>
              </a:rPr>
              <a:t>, combining physical monitoring and algorithmic direction. Typical of manual work activities: common for operators and in sectors such as mining, transportation and logistics. </a:t>
            </a:r>
          </a:p>
          <a:p>
            <a:r>
              <a:rPr lang="en-US" sz="1100" dirty="0">
                <a:latin typeface="+mn-lt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>
                <a:latin typeface="+mn-lt"/>
              </a:rPr>
              <a:t>2% </a:t>
            </a:r>
            <a:r>
              <a:rPr lang="en-US" sz="1100" dirty="0">
                <a:latin typeface="+mn-lt"/>
              </a:rPr>
              <a:t>of EU workers are </a:t>
            </a:r>
            <a:r>
              <a:rPr lang="en-US" sz="1100" b="1" i="1" dirty="0">
                <a:latin typeface="+mn-lt"/>
              </a:rPr>
              <a:t>fully </a:t>
            </a:r>
            <a:r>
              <a:rPr lang="en-US" sz="1100" b="1" i="1" dirty="0" err="1">
                <a:latin typeface="+mn-lt"/>
              </a:rPr>
              <a:t>platformised</a:t>
            </a:r>
            <a:r>
              <a:rPr lang="en-US" sz="1100" dirty="0">
                <a:latin typeface="+mn-lt"/>
              </a:rPr>
              <a:t>. This means that they are simultaneously subject to all forms of digital monitoring and algorithmic management.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3BC8A9-7BD0-A665-85F9-EA4B50848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419" y="1239714"/>
            <a:ext cx="4533551" cy="31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1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5795F-05B7-D143-9C85-E9DD82A07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5B9B14-2913-6292-09E3-53443B42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83" y="597268"/>
            <a:ext cx="3334834" cy="287229"/>
          </a:xfrm>
        </p:spPr>
        <p:txBody>
          <a:bodyPr/>
          <a:lstStyle/>
          <a:p>
            <a:r>
              <a:rPr lang="en-GB" sz="1800" b="1" dirty="0">
                <a:solidFill>
                  <a:srgbClr val="002060"/>
                </a:solidFill>
              </a:rPr>
              <a:t>Platformisation and job 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B438E-0CEC-D14E-4615-C50AF8F340D2}"/>
              </a:ext>
            </a:extLst>
          </p:cNvPr>
          <p:cNvSpPr txBox="1">
            <a:spLocks/>
          </p:cNvSpPr>
          <p:nvPr/>
        </p:nvSpPr>
        <p:spPr>
          <a:xfrm>
            <a:off x="458512" y="1398925"/>
            <a:ext cx="3748642" cy="34962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defTabSz="914400" eaLnBrk="1" latinLnBrk="0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57200" indent="-342900" defTabSz="914400" eaLnBrk="1" latinLnBrk="0" hangingPunct="1">
              <a:spcAft>
                <a:spcPts val="600"/>
              </a:spcAft>
              <a:buClr>
                <a:schemeClr val="accent1">
                  <a:lumMod val="50000"/>
                </a:schemeClr>
              </a:buClr>
              <a:buSzPts val="1800"/>
              <a:buFont typeface="Arial" panose="020B0604020202020204" pitchFamily="34" charset="0"/>
              <a:buChar char="•"/>
              <a:defRPr sz="1200" kern="1200">
                <a:solidFill>
                  <a:schemeClr val="dk2"/>
                </a:solidFill>
              </a:defRPr>
            </a:lvl3pPr>
            <a:lvl4pPr marL="1371600" indent="0" algn="ctr" defTabSz="914400" eaLnBrk="1" latinLnBrk="0" hangingPunct="1"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eaLnBrk="1" latinLnBrk="0" hangingPunct="1"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eaLnBrk="1" latinLnBrk="0" hangingPunct="1"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SzPct val="125000"/>
            </a:pPr>
            <a:r>
              <a:rPr lang="en-US" b="1" i="1" dirty="0"/>
              <a:t>Full and physical platformisation are associated with:</a:t>
            </a:r>
          </a:p>
          <a:p>
            <a:pPr marL="688975" lvl="2" indent="-231775">
              <a:buSzPct val="125000"/>
            </a:pPr>
            <a:r>
              <a:rPr lang="en-US" b="1" i="1" dirty="0"/>
              <a:t>increased stress </a:t>
            </a:r>
          </a:p>
          <a:p>
            <a:pPr marL="688975" lvl="2" indent="-231775">
              <a:buSzPct val="125000"/>
            </a:pPr>
            <a:r>
              <a:rPr lang="en-US" b="1" i="1" dirty="0"/>
              <a:t>diminished autonomy and flexibility.</a:t>
            </a:r>
          </a:p>
          <a:p>
            <a:pPr lvl="2">
              <a:buSzPct val="125000"/>
            </a:pPr>
            <a:r>
              <a:rPr lang="en-US" dirty="0"/>
              <a:t>Partial platformisation and “informational platformisation” do not seem to have significantly negative consequences for workers, to the extent covered by AIM-WORK.</a:t>
            </a:r>
          </a:p>
          <a:p>
            <a:pPr lvl="2">
              <a:buSzPct val="125000"/>
            </a:pPr>
            <a:r>
              <a:rPr lang="en-US" b="1" i="1" dirty="0"/>
              <a:t>Impacts are context-specific: they differ significantly across sectors, countries and institutional settings. </a:t>
            </a:r>
          </a:p>
          <a:p>
            <a:pPr lvl="2">
              <a:buSzPct val="125000"/>
            </a:pPr>
            <a:r>
              <a:rPr lang="en-US" dirty="0"/>
              <a:t>Central-Eastern EU Member States consistently display negative associations between some forms of platformisation and job quality…</a:t>
            </a:r>
          </a:p>
          <a:p>
            <a:pPr lvl="2">
              <a:buSzPct val="125000"/>
            </a:pPr>
            <a:r>
              <a:rPr lang="en-US" dirty="0"/>
              <a:t>…but this is generally not the case in Western-Northern </a:t>
            </a:r>
            <a:r>
              <a:rPr lang="en-US" dirty="0" err="1"/>
              <a:t>Europan</a:t>
            </a:r>
            <a:r>
              <a:rPr lang="en-US" dirty="0"/>
              <a:t> Member States. </a:t>
            </a:r>
          </a:p>
          <a:p>
            <a:pPr lvl="2">
              <a:buSzPct val="125000"/>
            </a:pPr>
            <a:endParaRPr lang="en-US" dirty="0"/>
          </a:p>
          <a:p>
            <a:pPr lvl="2">
              <a:buSzPct val="125000"/>
            </a:pP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9747E-4076-EEAA-82C3-91F0BE4EA835}"/>
              </a:ext>
            </a:extLst>
          </p:cNvPr>
          <p:cNvSpPr txBox="1"/>
          <p:nvPr/>
        </p:nvSpPr>
        <p:spPr>
          <a:xfrm>
            <a:off x="4606076" y="4918591"/>
            <a:ext cx="50734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/>
              <a:t>Source: Mariscal de Gante A., Gonzalez-Vazquez, I., Fernandez-Macias, E. (2026, forthcoming)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16D03D-E6E4-8AF5-4CC7-B26E1F408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16200000">
            <a:off x="3002013" y="1717913"/>
            <a:ext cx="2856625" cy="230269"/>
          </a:xfrm>
        </p:spPr>
        <p:txBody>
          <a:bodyPr vert="horz" lIns="144000" tIns="144000" rIns="144000" bIns="144000"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None/>
            </a:pPr>
            <a:r>
              <a:rPr lang="es-ES" sz="11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Job </a:t>
            </a:r>
            <a:r>
              <a:rPr lang="es-ES" sz="11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es-ES" sz="1100" i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100" i="1" kern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indicators</a:t>
            </a:r>
            <a:endParaRPr lang="en-IE" sz="1100" i="1" kern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E8898-AA18-9F40-59E8-E08E1074E9E5}"/>
              </a:ext>
            </a:extLst>
          </p:cNvPr>
          <p:cNvSpPr txBox="1">
            <a:spLocks/>
          </p:cNvSpPr>
          <p:nvPr/>
        </p:nvSpPr>
        <p:spPr>
          <a:xfrm>
            <a:off x="5423636" y="-48677"/>
            <a:ext cx="1719178" cy="215444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i="1" dirty="0"/>
              <a:t>Platformisation </a:t>
            </a:r>
            <a:r>
              <a:rPr lang="es-ES" sz="1100" i="1" dirty="0" err="1"/>
              <a:t>types</a:t>
            </a:r>
            <a:endParaRPr lang="en-IE" sz="11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68947-A32B-C6F2-AB34-7D4AE4E8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9" b="-1"/>
          <a:stretch/>
        </p:blipFill>
        <p:spPr>
          <a:xfrm>
            <a:off x="4761534" y="248302"/>
            <a:ext cx="3748642" cy="464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0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5748280" y="3541382"/>
            <a:ext cx="3383281" cy="33855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1100" u="sng" dirty="0">
                <a:solidFill>
                  <a:schemeClr val="hlink"/>
                </a:solidFill>
                <a:hlinkClick r:id="rId3"/>
              </a:rPr>
              <a:t>Ignacio.GONZALEZ-VAZQUEZ@ec.europa.eu</a:t>
            </a:r>
            <a:br>
              <a:rPr lang="en" sz="1100" u="sng" dirty="0">
                <a:solidFill>
                  <a:schemeClr val="hlink"/>
                </a:solidFill>
              </a:rPr>
            </a:br>
            <a:endParaRPr sz="1100" dirty="0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297" y="4317175"/>
            <a:ext cx="2505300" cy="7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A collage of images of people working&#10;&#10;Description automatically generated, Picture"/>
          <p:cNvSpPr>
            <a:spLocks noChangeAspect="1" noChangeArrowheads="1"/>
          </p:cNvSpPr>
          <p:nvPr/>
        </p:nvSpPr>
        <p:spPr bwMode="auto">
          <a:xfrm>
            <a:off x="45720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g;base64,/9j/4AAQSkZJRgABAQEAkACQAAD/2wBDAAUDBAQEAwUEBAQFBQUGBwwIBwcHBw8LCwkMEQ8SEhEPERETFhwXExQaFRERGCEYGh0dHx8fExciJCIeJBweHx7/2wBDAQUFBQcGBw4ICA4eFBEUHh4eHh4eHh4eHh4eHh4eHh4eHh4eHh4eHh4eHh4eHh4eHh4eHh4eHh4eHh4eHh4eHh7/wAARCAHIAc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D/hrP4o/88NE/wC+Ln/49R/w1n8Uf+eGif8AfFz/APHq8BooA9+/4az+KP8Azw0T/vi5/wDj1H/DWfxR/wCeGif98XP/AMerwGigD37/AIaz+KP/ADw0T/vi5/8Aj1H/AA1n8Uf+eGif98XP/wAerwGigD37/hrP4o/88NE/74uf/j1H/DWfxR/54aJ/3xc//Hq8BooA9+/4az+KP/PDRP8Avi5/+PUf8NZ/FH/nhon/AHxc/wDx6vAaKAPfv+Gs/ij/AM8NE/74uf8A49R/w1n8Uf8Anhon/fFz/wDHq8BooA9+/wCGs/ij/wA8NE/74uf/AI9R/wANZ/FH/nhon/fFz/8AHq8BooA9+/4az+KP/PDRP++Ln/49XoH7O/x+8efET4xaF4O1s2NvYah9o82Sz89ZV8u3klG0tKw+8gzkHjP1r5Br2b9iX/k53wj/ANvv/pFPQB+i/wDwjq/9BjWP/An/AOtR/wAI6v8A0GNY/wDAn/61bdFAH5y/8NZ/FH/nhon/AHxc/wDx6j/hrP4o/wDPDRP++Ln/AOPV4DRQB+nv7O+p6l8RPg7oXjHW9Qu7e/1D7R5sdnMyxL5dxJENoYsfuoM5J5z9K9A/4R1f+gxrH/gT/wDWrzT9iX/k2Lwj/wBvv/pbPXs1AHzL+2D8SPE/we/4Rb/hGbkXf9r/AGv7R/aLyPt8rydu3Y6Y/wBa2c56DpXz/wD8NZ/FH/nhon/fFz/8er07/gpp/wA0+/7iX/trXxnQB9ffs7/H7x58RPjFoXg7WzY29hqH2jzZLPz1lXy7eSUbS0rD7yDOQeM/Wvr/AP4R1f8AoMax/wCBP/1q/Oj9iX/k53wj/wBvv/pFPX6ZUAYn/COr/wBBjWP/AAJ/+tXwB/w1n8Uf+eGif98XP/x6v0ar8Z6APfv+Gs/ij/zw0T/vi5/+PUf8NZ/FD/nhon/fFz/8erwGigD33/hrL4of88NE/wC+Ln/49X0B+x98SPE3xh/4Sn/hJrhbT+yPsn2f+znkTd5vnbt293z/AKpcYx1PWvgKvsz/AIJl/wDNQf8AuG/+3VAH1h/wjkf/AEGNY/8AAn/61H/COR/9BjWP/An/AOtW5RQBh/8ACOR/9BjWP/An/wCtR/wjkf8A0GNY/wDAn/61blFAGH/wjkf/AEGNY/8AAn/61H/COR/9BjWP/An/AOtW5RQBh/8ACOR/9BjWP/An/wCtR/wjkf8A0GNY/wDAn/61blFAHzJ+2D8SPE3we/4Rb/hGbhbv+1/tf2j+0Xkfb5Xk7dux0x/rWznPQdK+f/8AhrL4of8APDRP++Ln/wCPV6f/AMFNP+aff9xL/wBta+M6APff+Gsvih/zw0T/AL4uf/j1H/DWXxQ/54aJ/wB8XP8A8erwKigD33/hrL4of88NE/74uf8A49R/w1l8UP8Anhon/fFz/wDHq8CooA99/wCGsvih/wA8NE/74uf/AI9R/wANZfFD/nhon/fFz/8AHq8CooA99/4ay+KH/PDRP++Ln/49R/w1l8UP+eGif98XP/x6vAqKAPff+Gsvih/zw0T/AL4uf/j1H/DWXxQ/54aJ/wB8XP8A8erwKigD33/hrL4of88NE/74uf8A49R/w1l8UP8Anhon/fFz/wDHq8CooA99/wCGsvih/wA8NE/74uf/AI9R/wANZfFD/nhon/fFz/8AHq8CooA/T39nfUtS+Inwd0LxjreoXdvf6h9o82OzmZYl8u4kiG0MWP3UGck85+lFVP2Jf+TYvCP/AG+/+ls9FAH5m0UUUAe5/C39l/x98RPAmneMdE1fwzb2Goeb5Ud5czrKvlyvEdwWFh95DjBPGPpXTf8ADFPxT/6D/gz/AMDLn/5Hr6Z/Yl/5Ni8I/wDb7/6Wz17NQB8Af8MU/FP/AKD/AIM/8DLn/wCR6P8Ahin4p/8AQf8ABn/gZc//ACPX3/RQB8Af8MU/FP8A6D/gz/wMuf8A5Ho/4Yp+Kf8A0H/Bn/gZc/8AyPX3/RQB8Af8MU/FP/oP+DP/AAMuf/kej/hin4p/9B/wZ/4GXP8A8j19/wBFAHwB/wAMU/FP/oP+DP8AwMuf/kej/hin4p/9B/wZ/wCBlz/8j19/0UAfAH/DFPxT/wCg/wCDP/Ay5/8AkevM/jp8FPFXwe/sf/hJtQ0a7/tfz/s/9nTSvt8ry927fGmP9auMZ6HpX6l18Z/8FNP+aff9xL/21oA+M69m/Yl/5Od8I/8Ab7/6RT14zXs37Ev/ACc74R/7ff8A0inoA/TKiiigD4A/4Yp+Kf8A0H/Bn/gZc/8AyPR/wxT8U/8AoP8Agz/wMuf/AJHr7/ooA+TfBPxr8K/s7eGLT4O+NdP1rUNf8P7/ALXcaRDFLaP9odrlNjSyRucJMoOUHzA4yME7P/Da3ws/6AHjP/wDtv8A5Ir5m/ba/wCTnfF3/bl/6RQV4zQB9Aftg/Gvwr8Yf+EW/wCEZ0/WrT+yPtf2j+0YYk3eb5O3bskfP+qbOcdR1r5/oooA9A/Z38baV8O/jFoXjHW7e9uLDT/tHmx2aK0reZbyRDaGZR95xnJHGfpX1/8A8NrfCz/oAeM//AO2/wDkivgCigD7/wD+G1vhZ/0APGf/AIB23/yRXwBRRQAUUUUAFfZn/BMv/moP/cN/9uq+M6+zP+CZf/NQf+4b/wC3VAH2ZRRRQAUUUUAfM3/Da3ws/wCgB4z/APAO2/8Akij/AIbW+Fn/AEAPGf8A4B23/wAkV8AUUAfrl8LfG2lfETwJp3jHRLe9t7DUPN8qO8RVlXy5XiO4KzD7yHGCeMfSumrxn9iX/k2Lwj/2+/8ApbPXs1AHxn/wU0/5p9/3Ev8A21r4zr7M/wCCmn/NPv8AuJf+2tfGdAHTfC3wVqvxE8d6d4O0S4sre/1DzfKkvHZYl8uJ5TuKqx+6hxgHnH1r3P8A4Yp+Kf8A0H/Bn/gZc/8AyPXGfsS/8nO+Ef8At9/9Ip6/TKgD4A/4Yp+Kf/Qf8Gf+Blz/API9H/DFPxT/AOg/4M/8DLn/AOR6+/6KAPgD/hin4p/9B/wZ/wCBlz/8j0f8MU/FP/oP+DP/AAMuf/kevv8AooA+AP8Ahin4p/8AQf8ABn/gZc//ACPR/wAMU/FP/oP+DP8AwMuf/kevv+igD4A/4Yp+Kf8A0H/Bn/gZc/8AyPR/wxT8U/8AoP8Agz/wMuf/AJHr7/ooA+AP+GKfin/0H/Bn/gZc/wDyPR/wxT8U/wDoP+DP/Ay5/wDkevv+igD8Z6KKKAP0y/Yl/wCTYvCP/b7/AOls9FH7Ev8AybF4R/7ff/S2eigD8zaKKKAP0y/Yl/5Ni8I/9vv/AKWz17NXjP7Ev/JsXhH/ALff/S2evZqAMbxP4s8K+F/s/wDwk3ibRtE+07vs/wDaN9Fb+btxu272G7G5c46ZHrWL/wALY+Fn/RS/Bn/g9tv/AIuvmb/gpp/zT7/uJf8AtrXxnQB+sv8Awtj4Wf8ARS/Bn/g9tv8A4uj/AIWx8LP+il+DP/B7bf8Axdfk1RQB+sv/AAtj4Wf9FL8Gf+D22/8Ai6P+FsfCz/opfgz/AMHtt/8AF1+TVFAH6y/8LY+Fn/RS/Bn/AIPbb/4uum0TVtK1zS4dU0TU7LU7Cfd5V1ZzrNFJtYqdrqSDhgQcHqCK/HSv0y/Yl/5Ni8I/9vv/AKWz0AezV8Z/8FNP+aff9xL/ANta+zK+M/8Agpp/zT7/ALiX/trQB8Z17N+xL/yc74R/7ff/AEinrxmvZv2Jf+TnfCP/AG+/+kU9AH6ZUUUUAcZ/wtj4Wf8ARS/Bn/g9tv8A4uj/AIWx8LP+il+DP/B7bf8Axdfk1RQB6z+1/q2la5+0T4o1TRNTstTsJ/snlXVnOs0Um20hU7XUkHDAg4PUEV5NRRQAUUUUAXdE0nVdc1SHS9E0y91O/n3eVa2cDTSybVLHaigk4UEnA6Amum/4VP8AFP8A6Jp4z/8ABFc//EV2f7Ev/JzvhH/t9/8ASKev0yoA/Jr/AIVP8U/+iaeM/wDwRXP/AMRR/wAKn+Kf/RNPGf8A4Irn/wCIr9ZaKAPya/4VP8U/+iaeM/8AwRXP/wARXM63pOq6Hqk2l63pl7pl/Bt821vIGhlj3KGG5GAIypBGR0INfsXX5m/ttf8AJzvi7/ty/wDSKCgDxmvrP/gnj4s8K+F/+E5/4SbxNo2ifaf7P+z/ANo30Vv5u37Tu272G7G5c46ZHrXyZRQB+sv/AAtj4Wf9FL8Gf+D22/8Ai6u6J8QvAOuapDpeieOPDOp38+7yrWz1WCaWTapY7UViThQScDoCa/I2vZv2Jf8Ak53wj/2+/wDpFPQB+mVFFFAH5Nf8Kn+Kf/RNPGf/AIIrn/4ij/hU/wAU/wDomnjP/wAEVz/8RX6y0UAeTfsgaTquh/s7eF9L1vTL3TL+D7X5treQNDLHuu5mG5GAIypBGR0INes0UUAfGf8AwU0/5p9/3Ev/AG1r4zr7M/4Kaf8ANPv+4l/7a18Z0AezfsS/8nO+Ef8At9/9Ip6/TKvzN/Yl/wCTnfCP/b7/AOkU9fplQAVxn/C2PhZ/0UvwZ/4Pbb/4uuzr8Z6AP1l/4Wx8LP8Aopfgz/we23/xdH/C2PhZ/wBFL8Gf+D22/wDi6/JqigD9Zf8AhbHws/6KX4M/8Htt/wDF0f8AC2PhZ/0UvwZ/4Pbb/wCLr8mqKAP1l/4Wx8LP+il+DP8Awe23/wAXV3RPiF4B1zVIdL0Txx4Z1O/n3eVa2eqwTSybVLHaisScKCTgdATX5G17N+xL/wAnO+Ef+33/ANIp6AP0yooooA/GeiiigD9Mv2Jf+TYvCP8A2+/+ls9FH7Ev/JsXhH/t9/8AS2eigD8zaKKKAP0y/Yl/5Ni8I/8Ab7/6Wz17NXjP7Ev/ACbF4R/7ff8A0tnr2agD4z/4Kaf80+/7iX/trXxnX2Z/wU0/5p9/3Ev/AG1r4zoAKKKKACiiigAr9Mv2Jf8Ak2Lwj/2+/wDpbPX5m1+mX7Ev/JsXhH/t9/8AS2egD2avjP8A4Kaf80+/7iX/ALa19mV8Z/8ABTT/AJp9/wBxL/21oA+M69m/Yl/5Od8I/wDb7/6RT14zXs37Ev8Ayc74R/7ff/SKegD9MqKKKAPxnooooAKKKKACiiigD2b9iX/k53wj/wBvv/pFPX6ZV+Zv7Ev/ACc74R/7ff8A0inr9MqACiivya/4Wx8U/wDopfjP/wAHtz/8XQB+stfmb+21/wAnO+Lv+3L/ANIoK4z/AIWx8U/+il+M/wDwe3P/AMXXM63q2q65qk2qa3qd7qd/Pt826vJ2mlk2qFG52JJwoAGT0AFAFKiivrP/AIJ4+E/Cvij/AITn/hJvDOja39m/s/7P/aNjFceVu+07tu9TtztXOOuB6UAfJlezfsS/8nO+Ef8At9/9Ip6+/wD/AIVP8LP+iaeDP/BFbf8AxFeZ/tR+E/Cvgb4E+IvFPgrwzo3hnX7L7L9k1TSLGKzu4N91FG+yWJVddyOynBGVYg8E0Ae/0V+TX/C2Pin/ANFL8Z/+D25/+Lo/4Wx8U/8AopfjP/we3P8A8XQB+stFfk1/wtj4p/8ARS/Gf/g9uf8A4uj/AIWx8U/+il+M/wDwe3P/AMXQB+stFeTfsgatquufs7eF9U1vU73U7+f7X5t1eTtNLJtu5lG52JJwoAGT0AFes0AfGf8AwU0/5p9/3Ev/AG1r4zr7M/4Kaf8ANPv+4l/7a18Z0AezfsS/8nO+Ef8At9/9Ip6/TKvzN/Yl/wCTnfCP/b7/AOkU9fplQAV+M9fsxX4z0AFFFFABRRRQAV7N+xL/AMnO+Ef+33/0inrxmvZv2Jf+TnfCP/b7/wCkU9AH6ZUUUUAfjPRRRQB+mX7Ev/JsXhH/ALff/S2eij9iX/k2Lwj/ANvv/pbPRQB+ZtFFFAH6ZfsS/wDJsXhH/t9/9LZ69mrxn9iX/k2Lwj/2+/8ApbPXs1AHxn/wU0/5p9/3Ev8A21r4zr7M/wCCmn/NPv8AuJf+2tfGdABRRRQAUUUUAFfpl+xL/wAmxeEf+33/ANLZ6/M2v0y/Yl/5Ni8I/wDb7/6Wz0AezV8Z/wDBTT/mn3/cS/8AbWvsyvjP/gpp/wA0+/7iX/trQB8Z17N+xL/yc74R/wC33/0inrxmvZv2Jf8Ak53wj/2+/wDpFPQB+mVFFFAH4z0UUUAFFfX/AOzv+y/4B+Inwd0Lxjrer+Jre/1D7R5sdncwLEvl3EkQ2hoWP3UGck85+legf8MU/Cz/AKD/AIz/APAy2/8AkegD4Aor7/8A+GKfhZ/0H/Gf/gZbf/I9H/DFPws/6D/jP/wMtv8A5HoA+Zv2Jf8Ak53wj/2+/wDpFPX6ZV8m+Nvgp4V/Z28MXfxi8FahrWoa/wCH9n2S31eaKW0f7Q62z71ijjc4SZiMOPmAzkZB8y/4bW+Kf/QA8Gf+Adz/APJFAH3/AF+M9fTP/Da3xT/6AHgz/wAA7n/5Ir5moAKKK+v/ANnf9l/wD8RPg7oXjHW9X8TW9/qH2jzY7O5gWJfLuJIhtDQsfuoM5J5z9KAPkCvsz/gmX/zUH/uG/wDt1XZ/8MU/Cz/oP+M//Ay2/wDkeuM+Jv8Axh7/AGf/AMKz/wCJv/wlvm/b/wDhIf3/AJf2TZ5fleR5WM/aZN27dnC4xg5APsyvGf22v+TYvF3/AG5f+lsFfM3/AA2t8U/+gB4M/wDAO5/+SK5n4pftQePviJ4E1HwdrekeGbew1DyvNks7adZV8uVJRtLTMPvIM5B4z9aAPDKKKKACiiigD9Mv2Jf+TYvCP/b7/wCls9ezV4z+xL/ybF4R/wC33/0tnr2agD4z/wCCmn/NPv8AuJf+2tfGdfZn/BTT/mn3/cS/9ta+M6APZv2Jf+TnfCP/AG+/+kU9fplX5m/sS/8AJzvhH/t9/wDSKev0yoAK/Gev2Yr8Z6ACiiigAooooAK9m/Yl/wCTnfCP/b7/AOkU9eM17N+xL/yc74R/7ff/AEinoA/TKiiigD8Z6KKKAP0y/Yl/5Ni8I/8Ab7/6Wz0UfsS/8mxeEf8At9/9LZ6KAPzNooooA/TL9iX/AJNi8I/9vv8A6Wz17NXjP7Ev/JsXhH/t9/8AS2evZqAPjP8A4Kaf80+/7iX/ALa18Z1+jP7YPwU8VfGH/hFv+EZ1DRrT+yPtf2j+0ZpU3eb5O3bsjfP+qbOcdR1r5/8A+GKfin/0H/Bn/gZc/wDyPQB8zUV9M/8ADFPxT/6D/gz/AMDLn/5Ho/4Yp+Kf/Qf8Gf8AgZc//I9AHzNRX0z/AMMU/FP/AKD/AIM/8DLn/wCR6P8Ahin4p/8AQf8ABn/gZc//ACPQB8zV+mX7Ev8AybF4R/7ff/S2evmb/hin4p/9B/wZ/wCBlz/8j19f/s7+CtV+Hfwd0LwdrdxZXF/p/wBo82SzdmibzLiSUbSyqfuuM5A5z9aAPQK+M/8Agpp/zT7/ALiX/trX2ZXxn/wU0/5p9/3Ev/bWgD4zr2b9iX/k53wj/wBvv/pFPXjNezfsS/8AJzvhH/t9/wDSKegD9MqKKKAPxnor6Z/4Yp+Kf/Qf8Gf+Blz/API9H/DFPxT/AOg/4M/8DLn/AOR6APpn9iX/AJNi8I/9vv8A6Wz17NXn/wCzv4K1X4d/B3QvB2t3FlcX+n/aPNks3Zom8y4klG0sqn7rjOQOc/WvQKACivM/jp8a/Cvwe/sf/hJtP1q7/tfz/s/9nQxPt8ry927fImP9auMZ6HpXmX/Da3ws/wCgB4z/APAO2/8AkigDs/22v+TYvF3/AG5f+lsFfmbX1/8AtEftQeAfiJ8Hdd8HaJpHia3v9Q+z+VJeW0CxL5dxHKdxWZj91DjAPOPrXyBQAUUV9M/8MU/FP/oP+DP/AAMuf/kegD5mr9Mv2Jf+TYvCP/b7/wCls9fM3/DFPxT/AOg/4M/8DLn/AOR69N8E/Gvwr+zt4YtPg7410/WtQ1/w/v8AtdxpEMUto/2h2uU2NLJG5wkyg5QfMDjIwSAfWVfGf/BTT/mn3/cS/wDbWuz/AOG1vhZ/0APGf/gHbf8AyRXGfE3/AIzC/s//AIVn/wASj/hEvN+3/wDCQ/uPM+17PL8ryPNzj7NJu3bcZXGcnAB8Z0V9M/8ADFPxT/6D/gz/AMDLn/5Ho/4Yp+Kf/Qf8Gf8AgZc//I9AHzNRX0z/AMMU/FP/AKD/AIM/8DLn/wCR6P8Ahin4p/8AQf8ABn/gZc//ACPQB8zUV9M/8MU/FP8A6D/gz/wMuf8A5Ho/4Yp+Kf8A0H/Bn/gZc/8AyPQB9M/sS/8AJsXhH/t9/wDS2evZq8//AGd/BWq/Dv4O6F4O1u4sri/0/wC0ebJZuzRN5lxJKNpZVP3XGcgc5+tegUAfGf8AwU0/5p9/3Ev/AG1r4zr7M/4Kaf8ANPv+4l/7a18Z0AezfsS/8nO+Ef8At9/9Ip6/TKvzN/Yl/wCTnfCP/b7/AOkU9fplQAV+M9fsxXwB/wAMU/FP/oP+DP8AwMuf/kegD5mor6Z/4Yp+Kf8A0H/Bn/gZc/8AyPR/wxT8U/8AoP8Agz/wMuf/AJHoA+ZqK+mf+GKfin/0H/Bn/gZc/wDyPR/wxT8U/wDoP+DP/Ay5/wDkegD5mr2b9iX/AJOd8I/9vv8A6RT12f8AwxT8U/8AoP8Agz/wMuf/AJHr0D9nf9l/x98O/jFoXjHW9X8M3Fhp/wBo82OzuZ2lbzLeSIbQ0Kj7zjOSOM/SgD6/ooooA/GeiiigD9Mv2Jf+TYvCP/b7/wCls9FH7Ev/ACbF4R/7ff8A0tnooA/M2iiigD9Mv2Jf+TYvCP8A2+/+ls9ezV85/sgfELwDof7O3hfS9b8ceGdMv4Ptfm2t5qsEMse67mYbkZgRlSCMjoQa9Z/4Wx8LP+il+DP/AAe23/xdAHZ0Vxn/AAtj4Wf9FL8Gf+D22/8Ai6P+FsfCz/opfgz/AMHtt/8AF0AdnRXGf8LY+Fn/AEUvwZ/4Pbb/AOLo/wCFsfCz/opfgz/we23/AMXQB2dFcZ/wtj4Wf9FL8Gf+D22/+Lo/4Wx8LP8Aopfgz/we23/xdAHZ0Vxn/C2PhZ/0UvwZ/wCD22/+Lo/4Wx8LP+il+DP/AAe23/xdAHZ18Z/8FNP+aff9xL/21r6Z/wCFsfCz/opfgz/we23/AMXXyb/wUO8WeFfFH/CDf8Iz4m0bW/s39ofaP7Ovorjyt32bbu2MdudrYz1wfSgD5Mr2b9iX/k53wj/2+/8ApFPXjNezfsS/8nO+Ef8At9/9Ip6AP0yooooAKK4z/hbHws/6KX4M/wDB7bf/ABdH/C2PhZ/0UvwZ/wCD22/+LoA7OiqWiatpWuaXDqmianZanYT7vKurOdZopNrFTtdSQcMCDg9QRV2gD4z/AOCmn/NPv+4l/wC2tfGdfZn/AAU0/wCaff8AcS/9ta+M6ACiruiaTquuapDpeiaZe6nfz7vKtbOBppZNqljtRQScKCTgdATXTf8ACp/in/0TTxn/AOCK5/8AiKAOMr9mK/Jr/hU/xT/6Jp4z/wDBFc//ABFfpl/wtj4Wf9FL8Gf+D22/+LoA7OvzN/ba/wCTnfF3/bl/6RQV9/8A/C2PhZ/0UvwZ/wCD22/+Lr4a/aj8J+KvHPx28ReKfBXhnWvE2gXv2X7JqmkWMt5aT7LWKN9ksSsjbXRlOCcMpB5BoA+f6+zP+CZf/NQf+4b/AO3VfM3/AAqf4p/9E08Z/wDgiuf/AIivpn9hj/i1/wDwmP8Awsz/AIon+0/sP2D/AISH/iXfa/L+0eZ5Xn7d+3zI923ON656igD7MorjP+FsfCz/AKKX4M/8Htt/8XV3RPiF4B1zVIdL0Txx4Z1O/n3eVa2eqwTSybVLHaisScKCTgdATQB01FFFABRXGf8AC2PhZ/0UvwZ/4Pbb/wCLo/4Wx8LP+il+DP8Awe23/wAXQB2dFUtE1bStc0uHVNE1Oy1Own3eVdWc6zRSbWKna6kg4YEHB6girtAHxn/wU0/5p9/3Ev8A21r4zr7M/wCCmn/NPv8AuJf+2tfGdAHs37Ev/JzvhH/t9/8ASKev0yr8wP2QNW0rQ/2ifC+qa3qdlplhB9r826vJ1hij3Wkyjc7EAZYgDJ6kCv0M/wCFsfCz/opfgz/we23/AMXQB2dFcZ/wtj4Wf9FL8Gf+D22/+Lo/4Wx8LP8Aopfgz/we23/xdAHZ0Vxn/C2PhZ/0UvwZ/wCD22/+Lo/4Wx8LP+il+DP/AAe23/xdAHZ0Vxn/AAtj4Wf9FL8Gf+D22/8Ai6P+FsfCz/opfgz/AMHtt/8AF0AdnRXGf8LY+Fn/AEUvwZ/4Pbb/AOLo/wCFsfCz/opfgz/we23/AMXQB2dFcZ/wtj4Wf9FL8Gf+D22/+Lo/4Wx8LP8Aopfgz/we23/xdAH5NUUUUAfpl+xL/wAmxeEf+33/ANLZ6KP2Jf8Ak2Lwj/2+/wDpbPRQB+ZtFFFABRRRQAUUUUAFFFFABRRRQAUUUUAFFFFABXs37Ev/ACc74R/7ff8A0inrxmvZv2Jf+TnfCP8A2+/+kU9AH6ZUUUUAfjPRRRQB+mX7Ev8AybF4R/7ff/S2evZq8Z/Yl/5Ni8I/9vv/AKWz17NQB8Z/8FNP+aff9xL/ANta+M6+zP8Agpp/zT7/ALiX/trXxnQB7N+xL/yc74R/7ff/AEinr9Mq/M39iX/k53wj/wBvv/pFPX6ZUAFfjPX7MV+M9ABX6ZfsS/8AJsXhH/t9/wDS2evzNr9Mv2Jf+TYvCP8A2+/+ls9AHs1fGf8AwU0/5p9/3Ev/AG1r7Mr4z/4Kaf8ANPv+4l/7a0AfGdezfsS/8nO+Ef8At9/9Ip68Zr2b9iX/AJOd8I/9vv8A6RT0AfplRRRQB+M9FFFAH6ZfsS/8mxeEf+33/wBLZ69mrxn9iX/k2Lwj/wBvv/pbPXs1AHxn/wAFNP8Amn3/AHEv/bWvjOvsz/gpp/zT7/uJf+2tfGdABRRRQAUUUUAFFFFABRRRQAUUUUAFFFFABRRRQB+mX7Ev/JsXhH/t9/8AS2eij9iX/k2Lwj/2+/8ApbPRQB2f/Cp/hZ/0TTwZ/wCCK2/+Io/4VP8ACz/omngz/wAEVt/8RXZ0UAcZ/wAKn+Fn/RNPBn/gitv/AIij/hU/ws/6Jp4M/wDBFbf/ABFdnRQBxn/Cp/hZ/wBE08Gf+CK2/wDiKP8AhU/ws/6Jp4M/8EVt/wDEV2dFAHGf8Kn+Fn/RNPBn/gitv/iKP+FT/Cz/AKJp4M/8EVt/8RXZ0UAcZ/wqf4Wf9E08Gf8Agitv/iKP+FT/AAs/6Jp4M/8ABFbf/EV2dFAHGf8ACp/hZ/0TTwZ/4Irb/wCIo/4VP8LP+iaeDP8AwRW3/wARXZ0UAcZ/wqf4Wf8ARNPBn/gitv8A4ij/AIVP8LP+iaeDP/BFbf8AxFdnRQBxn/Cp/hZ/0TTwZ/4Irb/4iruifD3wDoeqQ6pongfwzpl/Bu8q6s9Kghlj3KVO11UEZUkHB6EiumooAKKKKAOM/wCFT/Cz/omngz/wRW3/AMRR/wAKn+Fn/RNPBn/gitv/AIiuzooApaJpOlaHpcOl6JpllplhBu8q1s4Fhij3MWO1FAAyxJOB1JNXaKKAPjP/AIKaf80+/wC4l/7a18Z19mf8FNP+aff9xL/21r4zoA9m/Yl/5Od8I/8Ab7/6RT1+mVfmb+xL/wAnO+Ef+33/ANIp6/TKgAr8Z6/ZivxnoAK/TL9iX/k2Lwj/ANvv/pbPX5m1+mX7Ev8AybF4R/7ff/S2egD2asbxP4T8K+KPs/8Awk3hnRtb+zbvs/8AaNjFceVuxu271O3O1c464HpWzRQBxn/Cp/hZ/wBE08Gf+CK2/wDiKu6J8PfAOh6pDqmieB/DOmX8G7yrqz0qCGWPcpU7XVQRlSQcHoSK6aigAooooA/GeiiigD9Mv2Jf+TYvCP8A2+/+ls9ezV4z+xL/AMmxeEf+33/0tnr2agDG8T+E/Cvij7P/AMJN4Z0bW/s277P/AGjYxXHlbsbtu9TtztXOOuB6Vi/8Kn+Fn/RNPBn/AIIrb/4iuzooA4z/AIVP8LP+iaeDP/BFbf8AxFH/AAqf4Wf9E08Gf+CK2/8AiK7OigDjP+FT/Cz/AKJp4M/8EVt/8RR/wqf4Wf8ARNPBn/gitv8A4iuzooA4z/hU/wALP+iaeDP/AARW3/xFH/Cp/hZ/0TTwZ/4Irb/4iuzooA4z/hU/ws/6Jp4M/wDBFbf/ABFH/Cp/hZ/0TTwZ/wCCK2/+Irs6KAOM/wCFT/Cz/omngz/wRW3/AMRR/wAKn+Fn/RNPBn/gitv/AIiuzooA4z/hU/ws/wCiaeDP/BFbf/EUf8Kn+Fn/AETTwZ/4Irb/AOIrs6KAOM/4VP8ACz/omngz/wAEVt/8RR/wqf4Wf9E08Gf+CK2/+Irs6KAKWiaTpWh6XDpeiaZZaZYQbvKtbOBYYo9zFjtRQAMsSTgdSTRV2igD4A/4bW+Kf/QA8Gf+Adz/APJFH/Da3xT/AOgB4M/8A7n/AOSK+ZqKAPpn/htb4p/9ADwZ/wCAdz/8kUf8NrfFP/oAeDP/AADuf/kivmaigD6Z/wCG1vin/wBADwZ/4B3P/wAkUf8ADa3xT/6AHgz/AMA7n/5Ir5mooA+mf+G1vin/ANADwZ/4B3P/AMkUf8NrfFP/AKAHgz/wDuf/AJIr5mooA+mf+G1vin/0APBn/gHc/wDyRX3/AF+M9fsxQAUUUUAFeAftg/GvxV8Hv+EW/wCEZ0/Rrv8Atf7X9o/tGGV9vleTt27JEx/rWznPQdK9/r4z/wCCmn/NPv8AuJf+2tAHGf8ADa3xT/6AHgz/AMA7n/5Ir0D9nf8Aag8ffET4xaF4O1vSPDNvYah9o82Sztp1lXy7eSUbS0zD7yDOQeM/WviavZv2Jf8Ak53wj/2+/wDpFPQB+mVFFFAHwB/w2t8U/wDoAeDP/AO5/wDkij/htb4p/wDQA8Gf+Adz/wDJFfM1FAH6sfs7+NtV+Inwd0LxjrdvZW9/qH2jzY7NGWJfLuJIhtDMx+6gzknnP0r0CvGf2Jf+TYvCP/b7/wCls9ezUAfGf/BTT/mn3/cS/wDbWvjOvsz/AIKaf80+/wC4l/7a18Z0AdN8LfG2q/Dvx3p3jHRLeyuL/T/N8qO8RmibzIniO4Kyn7rnGCOcfSvc/wDhtb4p/wDQA8Gf+Adz/wDJFfM1FAH0z/w2t8U/+gB4M/8AAO5/+SK+ZqKKACvc/hb+1B4++HfgTTvB2iaR4ZuLDT/N8qS8tp2lbzJXlO4rMo+85xgDjH1rwyigD6Z/4bW+Kf8A0APBn/gHc/8AyRR/w2t8U/8AoAeDP/AO5/8AkivmaigD6Z/4bW+Kf/QA8Gf+Adz/APJFegfs7/tQePviJ8YtC8Ha3pHhm3sNQ+0ebJZ206yr5dvJKNpaZh95BnIPGfrXxNXs37Ev/JzvhH/t9/8ASKegD9MqKKKAPxnooooA9z+Fv7UHj74d+BNO8HaJpHhm4sNP83ypLy2naVvMleU7isyj7znGAOMfWum/4bW+Kf8A0APBn/gHc/8AyRXzNRQB+jP7H3xr8VfGH/hKf+Em0/RrT+yPsn2f+zoZU3eb527dvkfP+qXGMdT1r3+vjP8A4Jl/81B/7hv/ALdV9mUAFFFFABXwB/w2t8U/+gB4M/8AAO5/+SK+/wCvxnoA+mf+G1vin/0APBn/AIB3P/yRR/w2t8U/+gB4M/8AAO5/+SK+ZqKAPpn/AIbW+Kf/AEAPBn/gHc//ACRR/wANrfFP/oAeDP8AwDuf/kivmaigD6Z/4bW+Kf8A0APBn/gHc/8AyRXoH7O/7UHj74ifGLQvB2t6R4Zt7DUPtHmyWdtOsq+XbySjaWmYfeQZyDxn618TV7N+xL/yc74R/wC33/0inoA/TKiiigD4A/4bW+Kf/QA8Gf8AgHc//JFH/Da3xT/6AHgz/wAA7n/5Ir5mooA/Vj9nfxtqvxE+DuheMdbt7K3v9Q+0ebHZoyxL5dxJENoZmP3UGck85+lFcz+xL/ybF4R/7ff/AEtnooA/M2iiigD3P4W/sv8Aj74ieBNO8Y6Jq/hm3sNQ83yo7y5nWVfLleI7gsLD7yHGCeMfSum/4Yp+Kf8A0H/Bn/gZc/8AyPX0z+xL/wAmxeEf+33/ANLZ69moA+AP+GKfin/0H/Bn/gZc/wDyPR/wxT8U/wDoP+DP/Ay5/wDkevv+igD4A/4Yp+Kf/Qf8Gf8AgZc//I9H/DFPxT/6D/gz/wADLn/5Hr7/AKKAPgD/AIYp+Kf/AEH/AAZ/4GXP/wAj17N/w2t8LP8AoAeM/wDwDtv/AJIr6Zr8Z6APv/8A4bW+Fn/QA8Z/+Adt/wDJFH/Da3ws/wCgB4z/APAO2/8AkivgCigD7/8A+G1vhZ/0APGf/gHbf/JFcZ8Tf+Mwv7P/AOFZ/wDEo/4RLzft/wDwkP7jzPtezy/K8jzc4+zSbt23GVxnJx8Z19mf8Ey/+ag/9w3/ANuqAOM/4Yp+Kf8A0H/Bn/gZc/8AyPXoH7O/7L/j74d/GLQvGOt6v4ZuLDT/ALR5sdncztK3mW8kQ2hoVH3nGckcZ+lfX9FABRRRQB8Af8MU/FP/AKD/AIM/8DLn/wCR6P8Ahin4p/8AQf8ABn/gZc//ACPX3/RQB5/+zv4K1X4d/B3QvB2t3FlcX+n/AGjzZLN2aJvMuJJRtLKp+64zkDnP1r0CiigD4z/4Kaf80+/7iX/trXxnX2Z/wU0/5p9/3Ev/AG1r4zoA6b4W+CtV+InjvTvB2iXFlb3+oeb5Ul47LEvlxPKdxVWP3UOMA84+te5/8MU/FP8A6D/gz/wMuf8A5HrjP2Jf+TnfCP8A2+/+kU9fplQB8Af8MU/FP/oP+DP/AAMuf/kevmav2Yr8Z6ACvc/hb+y/4++IngTTvGOiav4Zt7DUPN8qO8uZ1lXy5XiO4LCw+8hxgnjH0rwyv0y/Yl/5Ni8I/wDb7/6Wz0AfM3/DFPxT/wCg/wCDP/Ay5/8AkevM/jp8FPFXwe/sf/hJtQ0a7/tfz/s/9nTSvt8ry927fGmP9auMZ6HpX6l18Z/8FNP+aff9xL/21oA+M69m/Yl/5Od8I/8Ab7/6RT14zXs37Ev/ACc74R/7ff8A0inoA/TKiiigD8Z6KKKACiiigD7M/wCCZf8AzUH/ALhv/t1X2ZXxn/wTL/5qD/3Df/bqvsygDmfil420r4d+BNR8Y63b3txYaf5Xmx2aK0reZKkQ2hmUfecZyRxn6V4Z/wANrfCz/oAeM/8AwDtv/kiuz/ba/wCTYvF3/bl/6WwV+ZtAH3//AMNrfCz/AKAHjP8A8A7b/wCSK8Z/4Yp+Kf8A0H/Bn/gZc/8AyPXzNX7MUAfAH/DFPxT/AOg/4M/8DLn/AOR6P+GKfin/ANB/wZ/4GXP/AMj19/0UAfAH/DFPxT/6D/gz/wADLn/5Ho/4Yp+Kf/Qf8Gf+Blz/API9ff8ARQB8Af8ADFPxT/6D/gz/AMDLn/5Hra8E/BTxV+zt4ntPjF411DRtQ0Dw/v8AtdvpE0st2/2hGtk2LLHGhw8yk5cfKDjJwD9y14z+21/ybF4u/wC3L/0tgoA4z/htb4Wf9ADxn/4B23/yRR/w2t8LP+gB4z/8A7b/AOSK+AKKAPpn/hin4p/9B/wZ/wCBlz/8j0f8MU/FP/oP+DP/AAMuf/kevv8AooA8/wD2d/BWq/Dv4O6F4O1u4sri/wBP+0ebJZuzRN5lxJKNpZVP3XGcgc5+tFegUUAfk1/wqf4p/wDRNPGf/giuf/iKP+FT/FP/AKJp4z/8EVz/APEV+stFAHgH7Lnizwr4G+BPh3wt418TaN4Z1+y+1fa9L1e+is7uDfdSyJvilZXXcjqwyBlWBHBFemf8LY+Fn/RS/Bn/AIPbb/4uvgD9tr/k53xd/wBuX/pFBXjNAH6/+GPFnhXxR9o/4RnxNo2t/Ztv2j+zr6K48rdnbu2MdudrYz1wfStmvjP/AIJl/wDNQf8AuG/+3VfZlAFLW9W0rQ9Lm1TW9TstMsINvm3V5OsMUe5go3OxAGWIAyepArmf+FsfCz/opfgz/wAHtt/8XXGfttf8mxeLv+3L/wBLYK/M2gD9Zf8AhbHws/6KX4M/8Htt/wDF1+Zv/Cp/in/0TTxn/wCCK5/+IrjK/ZigD8mv+FT/ABT/AOiaeM//AARXP/xFH/Cp/in/ANE08Z/+CK5/+Ir9ZaKAPya/4VP8U/8AomnjP/wRXP8A8RX0z+wx/wAWv/4TH/hZn/FE/wBp/YfsH/CQ/wDEu+1+X9o8zyvP279vmR7tucb1z1FfZlfGf/BTT/mn3/cS/wDbWgD6Z/4Wx8LP+il+DP8Awe23/wAXV3RPiF4B1zVIdL0Txx4Z1O/n3eVa2eqwTSybVLHaisScKCTgdATX5G17N+xL/wAnO+Ef+33/ANIp6AP0yooooA4z/hbHws/6KX4M/wDB7bf/ABdH/C2PhZ/0UvwZ/wCD22/+Lr8mqKAP1l/4Wx8LP+il+DP/AAe23/xdH/C2PhZ/0UvwZ/4Pbb/4uvyaooA+s/8Agod4s8K+KP8AhBv+EZ8TaNrf2b+0PtH9nX0Vx5W77Nt3bGO3O1sZ64PpXyZRRQB6z+yBq2laH+0T4X1TW9TstMsIPtfm3V5OsMUe60mUbnYgDLEAZPUgV+hn/C2PhZ/0UvwZ/wCD22/+Lr8mqKAP1l/4Wx8LP+il+DP/AAe23/xdfk1RRQAV+hn7IHxC8A6H+zt4X0vW/HHhnTL+D7X5trearBDLHuu5mG5GYEZUgjI6EGvzzooA/WX/AIWx8LP+il+DP/B7bf8AxdfM37c//F0P+EO/4Vn/AMVt/Zn277f/AMI9/wATH7J5n2fy/N8jds3eXJt3YzsbHQ18Z19mf8Ey/wDmoP8A3Df/AG6oA+Zv+FT/ABT/AOiaeM//AARXP/xFes/sgfD3x9of7RPhfVNb8D+JtMsIPtfm3V5pU8MUe60mUbnZQBliAMnqQK/QyigAooooA/Jr/hU/xT/6Jp4z/wDBFc//ABFH/Cp/in/0TTxn/wCCK5/+Ir9ZaKAPya/4VP8AFP8A6Jp4z/8ABFc//EUf8Kn+Kf8A0TTxn/4Irn/4iv1looA+Tf8Agnj4T8VeF/8AhOf+Em8M61on2n+z/s/9o2Mtv5u37Tu271G7G5c46ZHrX1lRRQB4z+21/wAmxeLv+3L/ANLYK/M2v0y/ba/5Ni8Xf9uX/pbBX5m0AFfrL/wtj4Wf9FL8Gf8Ag9tv/i6/JqigD9Zf+FsfCz/opfgz/wAHtt/8XXTaJq2la5pcOqaJqdlqdhPu8q6s51mik2sVO11JBwwIOD1BFfjpX6ZfsS/8mxeEf+33/wBLZ6APZqKKKACvJv2v9J1XXP2dvFGl6Jpl7qd/P9k8q1s4Gmlk23cLHaigk4UEnA6AmvWaKAPya/4VP8U/+iaeM/8AwRXP/wARR/wqf4p/9E08Z/8Agiuf/iK/WWigAooooAKKKKACivya/wCFsfFP/opfjP8A8Htz/wDF0f8AC2Pin/0Uvxn/AOD25/8Ai6AOz/ba/wCTnfF3/bl/6RQV4zX6M/sueE/Cvjn4E+HfFPjXwzo3ibX737V9r1TV7GK8u59l1LGm+WVWdtqIqjJOFUAcAV6Z/wAKn+Fn/RNPBn/gitv/AIigD5m/4Jl/81B/7hv/ALdV9mVjeGPCfhXwv9o/4Rnwzo2ifadv2j+zrGK383bnbu2KN2NzYz0yfWtmgDxn9tr/AJNi8Xf9uX/pbBX5m1+xet6TpWuaXNpet6ZZanYT7fNtbyBZopNrBhuRgQcMARkdQDXM/wDCp/hZ/wBE08Gf+CK2/wDiKAPyar9mK4z/AIVP8LP+iaeDP/BFbf8AxFdnQAUUV+ef7X/xC8faH+0T4o0vRPHHibTLCD7J5VrZ6rPDFHutIWO1FYAZYknA6kmgD9DK+M/+Cmn/ADT7/uJf+2tfM3/C2Pin/wBFL8Z/+D25/wDi6+mf2GP+Lof8Jj/wsz/itv7M+w/YP+Eh/wCJj9k8z7R5nlefu2bvLj3bcZ2LnoKAPjOvZv2Jf+TnfCP/AG+/+kU9ff8A/wAKn+Fn/RNPBn/gitv/AIiruifD3wDoeqQ6pongfwzpl/Bu8q6s9Kghlj3KVO11UEZUkHB6EigDpqKKKAPxnooooAKKKKACiiigAor1n9kDSdK1z9onwvpet6ZZanYT/a/NtbyBZopNtpMw3IwIOGAIyOoBr9DP+FT/AAs/6Jp4M/8ABFbf/EUAfk1RX6y/8Kn+Fn/RNPBn/gitv/iKP+FT/Cz/AKJp4M/8EVt/8RQB+TVFfrL/AMKn+Fn/AETTwZ/4Irb/AOIr88/2v9J0rQ/2ifFGl6JpllplhB9k8q1s4Fhij3WkLHaigAZYknA6kmgDyavsz/gmX/zUH/uG/wDt1XxnW14Y8WeKvC/2j/hGfE2taJ9p2/aP7Ovpbfzdudu7Yw3Y3NjPTJ9aAP1+or8mv+FsfFP/AKKX4z/8Htz/APF0f8LY+Kf/AEUvxn/4Pbn/AOLoA/WWivya/wCFsfFP/opfjP8A8Htz/wDF0f8AC2Pin/0Uvxn/AOD25/8Ai6AP1looooAKK/PP9r/4hePtD/aJ8UaXonjjxNplhB9k8q1s9Vnhij3WkLHaisAMsSTgdSTXk3/C2Pin/wBFL8Z/+D25/wDi6AP1lor5N/4J4+LPFXij/hOf+Em8Ta1rf2b+z/s/9o30tx5W77Tu272O3O1c464HpX1lQB4z+21/ybF4u/7cv/S2CvzNr9i9b0nStc0ubS9b0yy1Own2+ba3kCzRSbWDDcjAg4YAjI6gGuZ/4VP8LP8Aomngz/wRW3/xFAH5NUV+sv8Awqf4Wf8ARNPBn/gitv8A4ij/AIVP8LP+iaeDP/BFbf8AxFAH5NV+mX7Ev/JsXhH/ALff/S2euz/4VP8ACz/omngz/wAEVt/8RXw1+1H4s8VeBvjt4i8LeCvE2teGdAsvsv2TS9IvpbO0g32sUj7IomVF3O7McAZZiTyTQB+jFFfk1/wtj4p/9FL8Z/8Ag9uf/i6P+FsfFP8A6KX4z/8AB7c//F0AfrLRX5Nf8LY+Kf8A0Uvxn/4Pbn/4uvWf2QPiF4+1z9onwvpet+OPE2p2E/2vzbW81WeaKTbaTMNyMxBwwBGR1ANAH6GUUUUAFFFFABRRRQB+M9FFFAH6ZfsS/wDJsXhH/t9/9LZ69mr82vhb+1B4++HfgTTvB2iaR4ZuLDT/ADfKkvLadpW8yV5TuKzKPvOcYA4x9a6b/htb4p/9ADwZ/wCAdz/8kUAff9FeAfsffGvxV8Yf+Ep/4SbT9GtP7I+yfZ/7OhlTd5vnbt2+R8/6pcYx1PWvf6ACivP/ANojxtqvw7+Duu+MdEt7K4v9P+z+VHeIzRN5lxHEdwVlP3XOMEc4+lfIH/Da3xT/AOgB4M/8A7n/AOSKAPv+ivgD/htb4p/9ADwZ/wCAdz/8kUf8NrfFP/oAeDP/AADuf/kigD7/AK/M39tr/k53xd/25f8ApFBXZ/8ADa3xT/6AHgz/AMA7n/5Ir03wT8FPCv7RPhi0+MXjXUNa0/X/ABBv+12+kTRRWifZ3a2TYsscjjKQqTlz8xOMDAAB8M19mf8ABMv/AJqD/wBw3/26rs/+GKfhZ/0H/Gf/AIGW3/yPXGfE3/jD3+z/APhWf/E3/wCEt837f/wkP7/y/smzy/K8jysZ+0ybt27OFxjByAfZlFfAH/Da3xT/AOgB4M/8A7n/AOSKP+G1vin/ANADwZ/4B3P/AMkUAff9FfAH/Da3xT/6AHgz/wAA7n/5Io/4bW+Kf/QA8Gf+Adz/APJFAHzNRRRQAUUUUAFFFFAHs37Ev/JzvhH/ALff/SKev0yr8zf2Jf8Ak53wj/2+/wDpFPX6ZUAFFFfAH/Da3xT/AOgB4M/8A7n/AOSKAPv+vzN/ba/5Od8Xf9uX/pFBXZ/8NrfFP/oAeDP/AADuf/kivDPil421X4ieO9R8Y63b2Vvf6h5Xmx2aMsS+XEkQ2hmY/dQZyTzn6UAczRRRQAUUV6B+zv4K0r4ifGLQvB2t3F7b2GofaPNks3VZV8u3klG0srD7yDOQeM/WgDz+ivv/AP4Yp+Fn/Qf8Z/8AgZbf/I9H/DFPws/6D/jP/wADLb/5HoA+maKKKAPzN/ba/wCTnfF3/bl/6RQV4zXs37bX/Jzvi7/ty/8ASKCvGaAPsz/gmX/zUH/uG/8At1X2ZX5afAv41+Kvg9/bH/CM6fo13/a/kfaP7Rhlfb5XmbduyRMf61s5z0HSvTP+G1vin/0APBn/AIB3P/yRQB9/0V8gfs7/ALUHj74ifGLQvB2t6R4Zt7DUPtHmyWdtOsq+XbySjaWmYfeQZyDxn619f0AFFFfAH/Da3xT/AOgB4M/8A7n/AOSKAPv+vzN/ba/5Od8Xf9uX/pFBXZ/8NrfFP/oAeDP/AADuf/kivTfBPwU8K/tE+GLT4xeNdQ1rT9f8Qb/tdvpE0UVon2d2tk2LLHI4ykKk5c/MTjAwAAfDNFff/wDwxT8LP+g/4z/8DLb/AOR68A/bB+CnhX4Pf8It/wAIzqGtXf8Aa/2v7R/aM0T7fK8nbt2Rpj/WtnOeg6UAfP8AXs37Ev8Ayc74R/7ff/SKevGa6b4W+NtV+HfjvTvGOiW9lcX+n+b5Ud4jNE3mRPEdwVlP3XOMEc4+lAH65UV8Af8ADa3xT/6AHgz/AMA7n/5Io/4bW+Kf/QA8Gf8AgHc//JFAH3/RXwB/w2t8U/8AoAeDP/AO5/8Akij/AIbW+Kf/AEAPBn/gHc//ACRQB9/0V5/+zv421X4ifB3QvGOt29lb3+ofaPNjs0ZYl8u4kiG0MzH7qDOSec/SigD8p6K+mf8Ahin4p/8AQf8ABn/gZc//ACPR/wAMU/FP/oP+DP8AwMuf/kegD5mor6Z/4Yp+Kf8A0H/Bn/gZc/8AyPR/wxT8U/8AoP8Agz/wMuf/AJHoA7P/AIJl/wDNQf8AuG/+3VfZleAfsffBTxV8Hv8AhKf+Em1DRrv+1/sn2f8As6aV9vledu3b40x/rVxjPQ9K9/oA8Z/ba/5Ni8Xf9uX/AKWwV+Ztfqx+0R4K1X4ifB3XfB2iXFlb3+ofZ/KkvHZYl8u4jlO4qrH7qHGAecfWvkD/AIYp+Kf/AEH/AAZ/4GXP/wAj0AfM1FfTP/DFPxT/AOg/4M/8DLn/AOR6+ZqACv0y/Yl/5Ni8I/8Ab7/6Wz1+Ztfpl+xL/wAmxeEf+33/ANLZ6APZq+M/+Cmn/NPv+4l/7a19mV4B+2D8FPFXxh/4Rb/hGdQ0a0/sj7X9o/tGaVN3m+Tt27I3z/qmznHUdaAPzmor6Z/4Yp+Kf/Qf8Gf+Blz/API9H/DFPxT/AOg/4M/8DLn/AOR6APmaivpn/hin4p/9B/wZ/wCBlz/8j0f8MU/FP/oP+DP/AAMuf/kegD5mor6Z/wCGKfin/wBB/wAGf+Blz/8AI9H/AAxT8U/+g/4M/wDAy5/+R6APmaivpn/hin4p/wDQf8Gf+Blz/wDI9H/DFPxT/wCg/wCDP/Ay5/8AkegD5mor6Z/4Yp+Kf/Qf8Gf+Blz/API9H/DFPxT/AOg/4M/8DLn/AOR6AOM/Yl/5Od8I/wDb7/6RT1+mVfDXgn4KeKv2dvE9p8YvGuoaNqGgeH9/2u30iaWW7f7QjWybFljjQ4eZScuPlBxk4B9M/wCG1vhZ/wBADxn/AOAdt/8AJFAH0zX4z19//wDDa3ws/wCgB4z/APAO2/8AkivgCgAoor3P4W/sv+PviJ4E07xjomr+Gbew1DzfKjvLmdZV8uV4juCwsPvIcYJ4x9KAPDKK+mf+GKfin/0H/Bn/AIGXP/yPXmfx0+Cnir4Pf2P/AMJNqGjXf9r+f9n/ALOmlfb5Xl7t2+NMf61cYz0PSgDzKvZv2Jf+TnfCP/b7/wCkU9eM16B+zv420r4d/GLQvGOt297cWGn/AGjzY7NFaVvMt5IhtDMo+84zkjjP0oA/Viivmb/htb4Wf9ADxn/4B23/AMkUf8NrfCz/AKAHjP8A8A7b/wCSKAPpmiiigD8zf22v+TnfF3/bl/6RQV4zX2z+0R+y/wCPviJ8Ytd8Y6Jq/hm3sNQ+z+VHeXM6yr5dvHEdwWFh95DjBPGPpXn/APwxT8U/+g/4M/8AAy5/+R6APmaivTfjp8FPFXwe/sf/AISbUNGu/wC1/P8As/8AZ00r7fK8vdu3xpj/AFq4xnoeleZUAezfsS/8nO+Ef+33/wBIp6/TKvyn/Z38baV8O/jFoXjHW7e9uLDT/tHmx2aK0reZbyRDaGZR95xnJHGfpX1//wANrfCz/oAeM/8AwDtv/kigD6Zr8Z6+/wD/AIbW+Fn/AEAPGf8A4B23/wAkV8AUAFfpl+xL/wAmxeEf+33/ANLZ6/M2v0y/Yl/5Ni8I/wDb7/6Wz0AezV8Z/wDBTT/mn3/cS/8AbWvsyvAP2wfgp4q+MP8Awi3/AAjOoaNaf2R9r+0f2jNKm7zfJ27dkb5/1TZzjqOtAH5zUV9M/wDDFPxT/wCg/wCDP/Ay5/8Akej/AIYp+Kf/AEH/AAZ/4GXP/wAj0AfM1FfTP/DFPxT/AOg/4M/8DLn/AOR6P+GKfin/ANB/wZ/4GXP/AMj0AfM1FFFAH6ZfsS/8mxeEf+33/wBLZ6KP2Jf+TYvCP/b7/wCls9FAHs1FFFABRXM638QvAOh6pNpet+OPDOmX8G3zbW81WCGWPcoYbkZgRlSCMjoQapf8LY+Fn/RS/Bn/AIPbb/4ugDs6K4z/AIWx8LP+il+DP/B7bf8AxdH/AAtj4Wf9FL8Gf+D22/8Ai6AOzormdE+IXgHXNUh0vRPHHhnU7+fd5VrZ6rBNLJtUsdqKxJwoJOB0BNdNQAV+M9fsxX5Nf8Kn+Kf/AETTxn/4Irn/AOIoA4yv0y/Yl/5Ni8I/9vv/AKWz18Af8Kn+Kf8A0TTxn/4Irn/4ivub9lzxZ4V8DfAnw74W8a+JtG8M6/Zfavtel6vfRWd3BvupZE3xSsrruR1YZAyrAjgigD3+iuM/4Wx8LP8Aopfgz/we23/xdH/C2PhZ/wBFL8Gf+D22/wDi6AOzorjP+FsfCz/opfgz/wAHtt/8XV3RPiF4B1zVIdL0Txx4Z1O/n3eVa2eqwTSybVLHaisScKCTgdATQB01FFFABRRRQAUVzOt/ELwDoeqTaXrfjjwzpl/Bt821vNVghlj3KGG5GYEZUgjI6EGqX/C2PhZ/0UvwZ/4Pbb/4ugDs6KxvDHizwr4o+0f8Iz4m0bW/s237R/Z19FceVuzt3bGO3O1sZ64PpWzQB4z+21/ybF4u/wC3L/0tgr8za/TL9tr/AJNi8Xf9uX/pbBX5m0AFFFdn/wAKn+Kf/RNPGf8A4Irn/wCIoA4yv0y/Yl/5Ni8I/wDb7/6Wz18Af8Kn+Kf/AETTxn/4Irn/AOIr9DP2QNJ1XQ/2dvC+l63pl7pl/B9r821vIGhlj3XczDcjAEZUgjI6EGgD1mvjP/gpp/zT7/uJf+2tfZlfGf8AwU0/5p9/3Ev/AG1oA+M6KKu6JpOq65qkOl6Jpl7qd/Pu8q1s4Gmlk2qWO1FBJwoJOB0BNAFKiuz/AOFT/FP/AKJp4z/8EVz/APEUf8Kn+Kf/AETTxn/4Irn/AOIoA/WWiiigAooooA+M/wDgpp/zT7/uJf8AtrXxnX3N/wAFDvCfirxR/wAIN/wjPhnWtb+zf2h9o/s6xluPK3fZtu7Yp252tjPXB9K+TP8AhU/xT/6Jp4z/APBFc/8AxFAHGUV2f/Cp/in/ANE08Z/+CK5/+Io/4VP8U/8AomnjP/wRXP8A8RQBxlFdn/wqf4p/9E08Z/8Agiuf/iK4ygAr9Mv2Jf8Ak2Lwj/2+/wDpbPX5m1+mX7Ev/JsXhH/t9/8AS2egD2aiisbxP4s8K+F/s/8Awk3ibRtE+07vs/8AaN9Fb+btxu272G7G5c46ZHrQBs0Vxn/C2PhZ/wBFL8Gf+D22/wDi6P8AhbHws/6KX4M/8Htt/wDF0AdnRXGf8LY+Fn/RS/Bn/g9tv/i6P+FsfCz/AKKX4M/8Htt/8XQB+TVFdn/wqf4p/wDRNPGf/giuf/iKP+FT/FP/AKJp4z/8EVz/APEUAff/AOxL/wAmxeEf+33/ANLZ6Ku/sgaTquh/s7eF9L1vTL3TL+D7X5treQNDLHuu5mG5GAIypBGR0INFAHrNFFFAH5m/ttf8nO+Lv+3L/wBIoK8Zr2b9tr/k53xd/wBuX/pFBXjNABRRRQB7N+xL/wAnO+Ef+33/ANIp6/TKvzN/Yl/5Od8I/wDb7/6RT1+mVABRRRQAV+Zv7bX/ACc74u/7cv8A0igr9Mq/M39tr/k53xd/25f+kUFAHjNFFFABXs37Ev8Ayc74R/7ff/SKevGa9m/Yl/5Od8I/9vv/AKRT0AfplRRRQAUUUUAfmb+21/yc74u/7cv/AEigrxmvZv22v+TnfF3/AG5f+kUFeM0AfZn/AATL/wCag/8AcN/9uq+zK+M/+CZf/NQf+4b/AO3VfZlAHjP7bX/JsXi7/ty/9LYK/M2v0y/ba/5Ni8Xf9uX/AKWwV+ZtABX7MV+M9fsxQAUUUUAFfGf/AAU0/wCaff8AcS/9ta+zK+M/+Cmn/NPv+4l/7a0AfGdezfsS/wDJzvhH/t9/9Ip68Zr2b9iX/k53wj/2+/8ApFPQB+mVFFFABRRRQAUUUUAFFFFABRRRQAV+M9fsxX4z0AFfpl+xL/ybF4R/7ff/AEtnr8za/TL9iX/k2Lwj/wBvv/pbPQB7NXxn/wAFNP8Amn3/AHEv/bWvsyvjP/gpp/zT7/uJf+2tAHxnRRRQAUUUUAfsxRRRQAUUUUAfk1/wtj4p/wDRS/Gf/g9uf/i6P+FsfFP/AKKX4z/8Htz/APF1xlFAH6M/sueE/Cvjn4E+HfFPjXwzo3ibX737V9r1TV7GK8u59l1LGm+WVWdtqIqjJOFUAcAV6Z/wqf4Wf9E08Gf+CK2/+IrjP2Jf+TYvCP8A2+/+ls9ezUAfDX/BQ7wn4V8L/wDCDf8ACM+GdG0T7T/aH2j+zrGK383b9m27tijdjc2M9Mn1r5Mr7M/4Kaf80+/7iX/trXxnQBd0TVtV0PVIdU0TU73TL+Dd5V1ZztDLHuUqdrqQRlSQcHoSK6b/AIWx8U/+il+M/wDwe3P/AMXXGUUAdn/wtj4p/wDRS/Gf/g9uf/i6/WWvxnr9mKACuZ1v4e+Adc1SbVNb8D+GdTv59vm3V5pUE0sm1Qo3OyknCgAZPQAV01FAHGf8Kn+Fn/RNPBn/AIIrb/4ij/hU/wALP+iaeDP/AARW3/xFdnRQBxn/AAqf4Wf9E08Gf+CK2/8AiK8z/aj8J+FfA3wJ8ReKfBXhnRvDOv2X2X7JqmkWMVndwb7qKN9ksSq67kdlOCMqxB4Jr3+vGf22v+TYvF3/AG5f+lsFAHwB/wALY+Kf/RS/Gf8A4Pbn/wCLo/4Wx8U/+il+M/8Awe3P/wAXXGUUAdn/AMLY+Kf/AEUvxn/4Pbn/AOLo/wCFsfFP/opfjP8A8Htz/wDF1xlFAH6M/sueE/Cvjn4E+HfFPjXwzo3ibX737V9r1TV7GK8u59l1LGm+WVWdtqIqjJOFUAcAV6Z/wqf4Wf8ARNPBn/gitv8A4iuM/Yl/5Ni8I/8Ab7/6Wz17NQBjeGPCfhXwv9o/4Rnwzo2ifadv2j+zrGK383bnbu2KN2NzYz0yfWtmiigDxn9tr/k2Lxd/25f+lsFfmbX6Zfttf8mxeLv+3L/0tgr8zaACv2Yr8Z6/ZigAooooAKxvE/hPwr4o+z/8JN4Z0bW/s277P/aNjFceVuxu271O3O1c464HpWzRQBxn/Cp/hZ/0TTwZ/wCCK2/+IrzP9qPwn4V8DfAnxF4p8FeGdG8M6/ZfZfsmqaRYxWd3Bvuoo32SxKrruR2U4IyrEHgmvf68Z/ba/wCTYvF3/bl/6WwUAfAH/C2Pin/0Uvxn/wCD25/+Lo/4Wx8U/wDopfjP/wAHtz/8XXGUUAfsxRRRQAUUUUAFFFFAHk37X+rarof7O3ijVNE1O90y/g+yeVdWc7Qyx7ruFTtdSCMqSDg9CRX55/8AC2Pin/0Uvxn/AOD25/8Ai6+//wBtr/k2Lxd/25f+lsFfmbQB2f8Awtj4p/8ARS/Gf/g9uf8A4uuMoooAK/TL9iX/AJNi8I/9vv8A6Wz1+Ztfpl+xL/ybF4R/7ff/AEtnoA9mrG8T+E/Cvij7P/wk3hnRtb+zbvs/9o2MVx5W7G7bvU7c7VzjrgelbNFAHGf8Kn+Fn/RNPBn/AIIrb/4ij/hU/wALP+iaeDP/AARW3/xFdnRQBxn/AAqf4Wf9E08Gf+CK2/8AiKP+FT/Cz/omngz/AMEVt/8AEV2dFAH5Nf8AC2Pin/0Uvxn/AOD25/8Ai6P+FsfFP/opfjP/AMHtz/8AF1xlFAH6f/sgatquufs7eF9U1vU73U7+f7X5t1eTtNLJtu5lG52JJwoAGT0AFFUv2Jf+TYvCP/b7/wCls9FAHGf8MU/Cz/oP+M//AAMtv/kej/hin4Wf9B/xn/4GW3/yPX0zRQBzPwt8FaV8O/AmneDtEuL24sNP83ypLx1aVvMleU7iqqPvOcYA4x9a6aiigDzP46fBTwr8Yf7H/wCEm1DWrT+yPP8As/8AZ00SbvN8vdu3xvn/AFS4xjqeteZf8MU/Cz/oP+M//Ay2/wDkevpmigD5m/4Yp+Fn/Qf8Z/8AgZbf/I9H/DFPws/6D/jP/wADLb/5Hr6ZooA+Zv8Ahin4Wf8AQf8AGf8A4GW3/wAj19M0UUAFfIH7RH7UHj74d/GLXfB2iaR4ZuLDT/s/lSXltO0reZbxyncVmUfec4wBxj619f1+Zv7bX/Jzvi7/ALcv/SKCgDs/+G1vin/0APBn/gHc/wDyRR/w2t8U/wDoAeDP/AO5/wDkivmaigD6Z/4bW+Kf/QA8Gf8AgHc//JFbXgn41+Kv2ifE9p8HfGun6Np+geIN/wBruNIhliu0+zo1ymxpZJEGXhUHKH5ScYOCPkyvZv2Jf+TnfCP/AG+/+kU9AH0z/wAMU/Cz/oP+M/8AwMtv/kej/hin4Wf9B/xn/wCBlt/8j19M0UAfjPRRRQB+mX7Ev/JsXhH/ALff/S2evZq8Z/Yl/wCTYvCP/b7/AOls9ezUAeAftg/GvxV8Hv8AhFv+EZ0/Rrv+1/tf2j+0YZX2+V5O3bskTH+tbOc9B0r5/wD+G1vin/0APBn/AIB3P/yRXZ/8FNP+aff9xL/21r4zoA+s/BPxr8VftE+J7T4O+NdP0bT9A8Qb/tdxpEMsV2n2dGuU2NLJIgy8Kg5Q/KTjBwR6Z/wxT8LP+g/4z/8AAy2/+R6+Zv2Jf+TnfCP/AG+/+kU9fplQB8zf8MU/Cz/oP+M//Ay2/wDkevpmiigAooooAKKKKACuZ+KXgrSviJ4E1Hwdrdxe29hqHlebJZuqyr5cqSjaWVh95BnIPGfrXTUUAfM3/DFPws/6D/jP/wADLb/5Ho/4Yp+Fn/Qf8Z/+Blt/8j19M0UAfAH/AA2t8U/+gB4M/wDAO5/+SKP+G1vin/0APBn/AIB3P/yRXzNRQB9M/wDDa3xT/wCgB4M/8A7n/wCSKP8Ahtb4p/8AQA8Gf+Adz/8AJFfM1FAH0z/w2t8U/wDoAeDP/AO5/wDkij/htb4p/wDQA8Gf+Adz/wDJFfM1FAHufxS/ag8ffETwJqPg7W9I8M29hqHlebJZ206yr5cqSjaWmYfeQZyDxn614ZRRQAUUUUAFe5/C39qDx98O/AmneDtE0jwzcWGn+b5Ul5bTtK3mSvKdxWZR95zjAHGPrXhlFAH0z/w2t8U/+gB4M/8AAO5/+SKP+G1vin/0APBn/gHc/wDyRXzNRQB9M/8ADa3xT/6AHgz/AMA7n/5Io/4bW+Kf/QA8Gf8AgHc//JFfM1FAH0z/AMNrfFP/AKAHgz/wDuf/AJIo/wCG1vin/wBADwZ/4B3P/wAkV8zUUAFFFFAH6ZfsS/8AJsXhH/t9/wDS2eij9iX/AJNi8I/9vv8A6Wz0UAezUUUUAFFFFABRRRQAUUUUAFFFFABXyB+0R+y/4++Inxi13xjomr+Gbew1D7P5Ud5czrKvl28cR3BYWH3kOME8Y+lfX9FAHwB/wxT8U/8AoP8Agz/wMuf/AJHo/wCGKfin/wBB/wAGf+Blz/8AI9ff9FAHwB/wxT8U/wDoP+DP/Ay5/wDkevQP2d/2X/H3w7+MWheMdb1fwzcWGn/aPNjs7mdpW8y3kiG0NCo+84zkjjP0r6/ooAKKKKAPxnooooA/TL9iX/k2Lwj/ANvv/pbPXs1eM/sS/wDJsXhH/t9/9LZ69moA+M/+Cmn/ADT7/uJf+2tfGdfZn/BTT/mn3/cS/wDbWvjOgD2b9iX/AJOd8I/9vv8A6RT1+mVfmb+xL/yc74R/7ff/AEinr9MqACiiigArwz4pftQeAfh3471HwdrekeJri/0/yvNks7aBom8yJJRtLTKfuuM5A5z9a9zr8zf22v8Ak53xd/25f+kUFAH0z/w2t8LP+gB4z/8AAO2/+SK9N+Bfxr8K/GH+2P8AhGdP1q0/sjyPtH9owxJu83zNu3ZI+f8AVNnOOo61+WdfZn/BMv8A5qD/ANw3/wBuqAPsyiiigAooooA/GeiiigD3P4W/sv8Aj74ieBNO8Y6Jq/hm3sNQ83yo7y5nWVfLleI7gsLD7yHGCeMfSum/4Yp+Kf8A0H/Bn/gZc/8AyPX0z+xL/wAmxeEf+33/ANLZ69moA+AP+GKfin/0H/Bn/gZc/wDyPR/wxT8U/wDoP+DP/Ay5/wDkevv+igD4A/4Yp+Kf/Qf8Gf8AgZc//I9H/DFPxT/6D/gz/wADLn/5Hr7/AKKAPgD/AIYp+Kf/AEH/AAZ/4GXP/wAj18zV+zFfjPQAV7n8Lf2X/H3xE8Cad4x0TV/DNvYah5vlR3lzOsq+XK8R3BYWH3kOME8Y+leGV+mX7Ev/ACbF4R/7ff8A0tnoA+Zv+GKfin/0H/Bn/gZc/wDyPXmfx0+Cnir4Pf2P/wAJNqGjXf8Aa/n/AGf+zppX2+V5e7dvjTH+tXGM9D0r9S6+M/8Agpp/zT7/ALiX/trQB8Z103wt8Far8RPHeneDtEuLK3v9Q83ypLx2WJfLieU7iqsfuocYB5x9a5mvZv2Jf+TnfCP/AG+/+kU9AHZ/8MU/FP8A6D/gz/wMuf8A5Ho/4Yp+Kf8A0H/Bn/gZc/8AyPX3/RQB+M9FFFAH6ZfsS/8AJsXhH/t9/wDS2eij9iX/AJNi8I/9vv8A6Wz0UAdn/wALY+Fn/RS/Bn/g9tv/AIuj/hbHws/6KX4M/wDB7bf/ABdfk1RQB+sv/C2PhZ/0UvwZ/wCD22/+Lo/4Wx8LP+il+DP/AAe23/xdfk1RQB+sv/C2PhZ/0UvwZ/4Pbb/4uj/hbHws/wCil+DP/B7bf/F1+TVFAH6y/wDC2PhZ/wBFL8Gf+D22/wDi6P8AhbHws/6KX4M/8Htt/wDF1+TVFAH6y/8AC2PhZ/0UvwZ/4Pbb/wCLo/4Wx8LP+il+DP8Awe23/wAXX5NUUAfrL/wtj4Wf9FL8Gf8Ag9tv/i6P+FsfCz/opfgz/wAHtt/8XX5NUUAfrL/wtj4Wf9FL8Gf+D22/+Lo/4Wx8LP8Aopfgz/we23/xdfk1RQB+sv8Awtj4Wf8ARS/Bn/g9tv8A4uruifELwDrmqQ6Xonjjwzqd/Pu8q1s9Vgmlk2qWO1FYk4UEnA6AmvyNr2b9iX/k53wj/wBvv/pFPQB+mVFFFAH5Nf8ACp/in/0TTxn/AOCK5/8AiKP+FT/FP/omnjP/AMEVz/8AEV+stFAHgH7Lnizwr4G+BPh3wt418TaN4Z1+y+1fa9L1e+is7uDfdSyJvilZXXcjqwyBlWBHBFemf8LY+Fn/AEUvwZ/4Pbb/AOLr4A/ba/5Od8Xf9uX/AKRQV4zQB9Z/8FDvFnhXxR/wg3/CM+JtG1v7N/aH2j+zr6K48rd9m27tjHbna2M9cH0r5MoooA9m/Yl/5Od8I/8Ab7/6RT1+mVfmb+xL/wAnO+Ef+33/ANIp6/TKgArjP+FsfCz/AKKX4M/8Htt/8XXZ1+M9AH6y/wDC2PhZ/wBFL8Gf+D22/wDi6/PP9r/VtK1z9onxRqmianZanYT/AGTyrqznWaKTbaQqdrqSDhgQcHqCK8mooAK+zP8AgmX/AM1B/wC4b/7dV8Z19mf8Ey/+ag/9w3/26oA+zKKKKACiiigD8Z6KKKAP0y/Yl/5Ni8I/9vv/AKWz17NXjP7Ev/JsXhH/ALff/S2evZqAMbxP4s8K+F/s/wDwk3ibRtE+07vs/wDaN9Fb+btxu272G7G5c46ZHrWL/wALY+Fn/RS/Bn/g9tv/AIuvmb/gpp/zT7/uJf8AtrXxnQB+uWifELwDrmqQ6Xonjjwzqd/Pu8q1s9Vgmlk2qWO1FYk4UEnA6Amumr8zf2Jf+TnfCP8A2+/+kU9fplQAV+M9fsxX4z0AFfpl+xL/AMmxeEf+33/0tnr8za/TL9iX/k2Lwj/2+/8ApbPQB7NXxn/wU0/5p9/3Ev8A21r7Mr4z/wCCmn/NPv8AuJf+2tAHxnXrP7IGraVof7RPhfVNb1Oy0ywg+1+bdXk6wxR7rSZRudiAMsQBk9SBXk1FAH6y/wDC2PhZ/wBFL8Gf+D22/wDi6P8AhbHws/6KX4M/8Htt/wDF1+TVFABRRRQB+mX7Ev8AybF4R/7ff/S2eij9iX/k2Lwj/wBvv/pbPRQB+ZtFFFABRX6GfsgfD3wDrn7O3hfVNb8D+GdTv5/tfm3V5pUE0sm27mUbnZSThQAMnoAK9Z/4VP8ACz/omngz/wAEVt/8RQB+TVFfrL/wqf4Wf9E08Gf+CK2/+Io/4VP8LP8Aomngz/wRW3/xFAH5NUV+sv8Awqf4Wf8ARNPBn/gitv8A4ij/AIVP8LP+iaeDP/BFbf8AxFAH5NUV+sv/AAqf4Wf9E08Gf+CK2/8AiKP+FT/Cz/omngz/AMEVt/8AEUAfk1RX6y/8Kn+Fn/RNPBn/AIIrb/4ij/hU/wALP+iaeDP/AARW3/xFAH5NUV+sv/Cp/hZ/0TTwZ/4Irb/4ivk3/god4T8K+F/+EG/4Rnwzo2ifaf7Q+0f2dYxW/m7fs23dsUbsbmxnpk+tAHyZXs37Ev8Ayc74R/7ff/SKevGa9m/Yl/5Od8I/9vv/AKRT0AfplRRRQAUUUUAfmb+21/yc74u/7cv/AEigrxmv1y1v4e+Adc1SbVNb8D+GdTv59vm3V5pUE0sm1Qo3OyknCgAZPQAVS/4VP8LP+iaeDP8AwRW3/wARQB+TVFfWf/BQ7wn4V8L/APCDf8Iz4Z0bRPtP9ofaP7OsYrfzdv2bbu2KN2NzYz0yfWvkygD2b9iX/k53wj/2+/8ApFPX6ZV+Omiatquh6pDqmiane6ZfwbvKurOdoZY9ylTtdSCMqSDg9CRXTf8AC2Pin/0Uvxn/AOD25/8Ai6AP1lr8Z67P/hbHxT/6KX4z/wDB7c//ABdfpl/wqf4Wf9E08Gf+CK2/+IoA/Jqiv1l/4VP8LP8Aomngz/wRW3/xFH/Cp/hZ/wBE08Gf+CK2/wDiKAPyar7M/wCCZf8AzUH/ALhv/t1X0z/wqf4Wf9E08Gf+CK2/+Ira8MeE/Cvhf7R/wjPhnRtE+07ftH9nWMVv5u3O3dsUbsbmxnpk+tAGzRRXk37X+rarof7O3ijVNE1O90y/g+yeVdWc7Qyx7ruFTtdSCMqSDg9CRQB6zRX5Nf8AC2Pin/0Uvxn/AOD25/8Ai6P+FsfFP/opfjP/AMHtz/8AF0AcZRRRQB+mX7Ev/JsXhH/t9/8AS2evZq8Z/Yl/5Ni8I/8Ab7/6Wz17NQB8Z/8ABTT/AJp9/wBxL/21r4zr9f8AxP4T8K+KPs//AAk3hnRtb+zbvs/9o2MVx5W7G7bvU7c7VzjrgelYv/Cp/hZ/0TTwZ/4Irb/4igD4A/Yl/wCTnfCP/b7/AOkU9fplXM6J8PfAOh6pDqmieB/DOmX8G7yrqz0qCGWPcpU7XVQRlSQcHoSK6agAr8Z6/ZivxnoAK/TL9iX/AJNi8I/9vv8A6Wz1+Ztfpl+xL/ybF4R/7ff/AEtnoA9mr4z/AOCmn/NPv+4l/wC2tfZlY3ifwn4V8UfZ/wDhJvDOja39m3fZ/wC0bGK48rdjdt3qdudq5x1wPSgD8gKK/WX/AIVP8LP+iaeDP/BFbf8AxFH/AAqf4Wf9E08Gf+CK2/8AiKAPyaor9Zf+FT/Cz/omngz/AMEVt/8AEUf8Kn+Fn/RNPBn/AIIrb/4igD8mqK/WX/hU/wALP+iaeDP/AARW3/xFH/Cp/hZ/0TTwZ/4Irb/4igDjP2Jf+TYvCP8A2+/+ls9Fes6JpOlaHpcOl6JpllplhBu8q1s4Fhij3MWO1FAAyxJOB1JNFAH46UUUUAfpl+xL/wAmxeEf+33/ANLZ69mrxn9iX/k2Lwj/ANvv/pbPXs1ABRXgH7YPxr8VfB7/AIRb/hGdP0a7/tf7X9o/tGGV9vleTt27JEx/rWznPQdK+f8A/htb4p/9ADwZ/wCAdz/8kUAff9FfAH/Da3xT/wCgB4M/8A7n/wCSKP8Ahtb4p/8AQA8Gf+Adz/8AJFAH3/RXwB/w2t8U/wDoAeDP/AO5/wDkij/htb4p/wDQA8Gf+Adz/wDJFAH3/RXwB/w2t8U/+gB4M/8AAO5/+SK+v/2d/G2q/ET4O6F4x1u3sre/1D7R5sdmjLEvl3EkQ2hmY/dQZyTzn6UAegV8Z/8ABTT/AJp9/wBxL/21r7Mr4z/4Kaf80+/7iX/trQB8Z17N+xL/AMnO+Ef+33/0inrxmvZv2Jf+TnfCP/b7/wCkU9AH6ZUUUUAFFFFABRXyB+0R+1B4++Hfxi13wdomkeGbiw0/7P5Ul5bTtK3mW8cp3FZlH3nOMAcY+tef/wDDa3xT/wCgB4M/8A7n/wCSKAOz/wCCmn/NPv8AuJf+2tfGdfZnwy/4zC/tD/hZn/Eo/wCES8r7B/wj37jzPte/zPN8/wA3OPs0e3btxls5yMdn/wAMU/Cz/oP+M/8AwMtv/kegD4Aor6//AGiP2X/APw7+Duu+MdE1fxNcX+n/AGfyo7y5gaJvMuI4juCwqfuucYI5x9K+QKACv2Yr8Z6/ZigAooooAKKK8A/bB+Nfir4Pf8It/wAIzp+jXf8Aa/2v7R/aMMr7fK8nbt2SJj/WtnOeg6UAe/14z+21/wAmxeLv+3L/ANLYK+Zv+G1vin/0APBn/gHc/wDyRW14J+Nfir9onxPafB3xrp+jafoHiDf9ruNIhliu0+zo1ymxpZJEGXhUHKH5ScYOCAD5Mor7/wD+GKfhZ/0H/Gf/AIGW3/yPR/wxT8LP+g/4z/8AAy2/+R6APgCiiigD9Mv2Jf8Ak2Lwj/2+/wDpbPXs1fm18Lf2oPH3w78Cad4O0TSPDNxYaf5vlSXltO0reZK8p3FZlH3nOMAcY+tdN/w2t8U/+gB4M/8AAO5/+SKAPv8Aor4A/wCG1vin/wBADwZ/4B3P/wAkUf8ADa3xT/6AHgz/AMA7n/5IoA+/6K+AP+G1vin/ANADwZ/4B3P/AMkUf8NrfFP/AKAHgz/wDuf/AJIoA+/6/Gevpn/htb4p/wDQA8Gf+Adz/wDJFfM1ABX6ZfsS/wDJsXhH/t9/9LZ6/M2vc/hb+1B4++HfgTTvB2iaR4ZuLDT/ADfKkvLadpW8yV5TuKzKPvOcYA4x9aAP0lor4A/4bW+Kf/QA8Gf+Adz/APJFfQH7H3xr8VfGH/hKf+Em0/RrT+yPsn2f+zoZU3eb527dvkfP+qXGMdT1oA9/ooooAKKKKACivgD/AIbW+Kf/AEAPBn/gHc//ACRR/wANrfFP/oAeDP8AwDuf/kigD7/orz/9nfxtqvxE+DuheMdbt7K3v9Q+0ebHZoyxL5dxJENoZmP3UGck85+lFAH5T0UUUAfpl+xL/wAmxeEf+33/ANLZ69mrxn9iX/k2Lwj/ANvv/pbPXs1AHxn/AMFNP+aff9xL/wBta+M6+zP+Cmn/ADT7/uJf+2tfGdABRRRQAUUUUAFfpl+xL/ybF4R/7ff/AEtnr8za/TL9iX/k2Lwj/wBvv/pbPQB7NXxn/wAFNP8Amn3/AHEv/bWvsyvjP/gpp/zT7/uJf+2tAHxnXs37Ev8Ayc74R/7ff/SKevGa9m/Yl/5Od8I/9vv/AKRT0AfplRRRQAUV8zf8NrfCz/oAeM//AADtv/kij/htb4Wf9ADxn/4B23/yRQB8zfttf8nO+Lv+3L/0igrxmvrPxt8FPFX7RPie7+MXgrUNG0/QPEGz7Jb6vNLFdp9nRbZ96xRyIMvCxGHPykZwcgYv/DFPxT/6D/gz/wADLn/5HoA7P/gmX/zUH/uG/wDt1X2ZXgH7H3wU8VfB7/hKf+Em1DRrv+1/sn2f+zppX2+V527dvjTH+tXGM9D0r3+gDxn9tr/k2Lxd/wBuX/pbBX5m1+rH7RHgrVfiJ8Hdd8HaJcWVvf6h9n8qS8dliXy7iOU7iqsfuocYB5x9a+QP+GKfin/0H/Bn/gZc/wDyPQB8zV+zFfAH/DFPxT/6D/gz/wADLn/5Hr7/AKACiiigAr4z/wCCmn/NPv8AuJf+2tfZlfGf/BTT/mn3/cS/9taAPjOvZv2Jf+TnfCP/AG+/+kU9eM16B+zv420r4d/GLQvGOt297cWGn/aPNjs0VpW8y3kiG0Myj7zjOSOM/SgD9WKK+Zv+G1vhZ/0APGf/AIB23/yRR/w2t8LP+gB4z/8AAO2/+SKAPgCivpn/AIYp+Kf/AEH/AAZ/4GXP/wAj0f8ADFPxT/6D/gz/AMDLn/5HoA+ZqK6b4peCtV+HfjvUfB2t3FlcX+n+V5slm7NE3mRJKNpZVP3XGcgc5+tczQAUUUUAFFdN8LfBWq/ETx3p3g7RLiyt7/UPN8qS8dliXy4nlO4qrH7qHGAecfWvc/8Ahin4p/8AQf8ABn/gZc//ACPQB8zUV9M/8MU/FP8A6D/gz/wMuf8A5Hr5moAKKKKACvsz/gmX/wA1B/7hv/t1XxnX0B+x98a/Cvwe/wCEp/4SbT9au/7X+yfZ/wCzoYn2+V527dvkTH+tXGM9D0oA/Riivmb/AIbW+Fn/AEAPGf8A4B23/wAkUf8ADa3ws/6AHjP/AMA7b/5IoA+maK+Zv+G1vhZ/0APGf/gHbf8AyRR/w2t8LP8AoAeM/wDwDtv/AJIoA+AKKKKAP0y/Yl/5Ni8I/wDb7/6Wz0UfsS/8mxeEf+33/wBLZ6KAPzNooooA/TL9iX/k2Lwj/wBvv/pbPXs1eM/sS/8AJsXhH/t9/wDS2evZqAPjP/gpp/zT7/uJf+2tfGdfZn/BTT/mn3/cS/8AbWvjOgAooooAKKKKACv0y/Yl/wCTYvCP/b7/AOls9fmbX6ZfsS/8mxeEf+33/wBLZ6APZq+M/wDgpp/zT7/uJf8AtrX2ZXxn/wAFNP8Amn3/AHEv/bWgD4zr2b9iX/k53wj/ANvv/pFPXjNezfsS/wDJzvhH/t9/9Ip6AP0yooooA/GeiiigD9Mv2Jf+TYvCP/b7/wCls9ezV85/sgfELwDof7O3hfS9b8ceGdMv4Ptfm2t5qsEMse67mYbkZgRlSCMjoQa9Z/4Wx8LP+il+DP8Awe23/wAXQB2dFY3hjxZ4V8UfaP8AhGfE2ja39m2/aP7Ovorjyt2du7Yx252tjPXB9K2aACiqWt6tpWh6XNqmt6nZaZYQbfNurydYYo9zBRudiAMsQBk9SBXM/wDC2PhZ/wBFL8Gf+D22/wDi6AOzorjP+FsfCz/opfgz/wAHtt/8XR/wtj4Wf9FL8Gf+D22/+LoA7OiuM/4Wx8LP+il+DP8Awe23/wAXXTaJq2la5pcOqaJqdlqdhPu8q6s51mik2sVO11JBwwIOD1BFAF2vjP8A4Kaf80+/7iX/ALa19mV8Z/8ABTT/AJp9/wBxL/21oA+M6KKu6JpOq65qkOl6Jpl7qd/Pu8q1s4Gmlk2qWO1FBJwoJOB0BNAFKiuz/wCFT/FP/omnjP8A8EVz/wDEUf8ACp/in/0TTxn/AOCK5/8AiKAP1looooA/M39tr/k53xd/25f+kUFeM17N+21/yc74u/7cv/SKCvGaACiiigD2b9iX/k53wj/2+/8ApFPX6ZV+Zv7Ev/JzvhH/ALff/SKev0yoAK/Gev2Yr8Z6ACiium0T4e+Ptc0uHVNE8D+JtTsJ93lXVnpU80Um1ip2uqkHDAg4PUEUAczRXZ/8Kn+Kf/RNPGf/AIIrn/4isbxP4T8VeF/s/wDwk3hnWtE+07vs/wDaNjLb+btxu271G7G5c46ZHrQBi0UUUAFFFFABRXZ/8Kn+Kf8A0TTxn/4Irn/4ij/hU/xT/wCiaeM//BFc/wDxFAH3/wDsS/8AJsXhH/t9/wDS2eirv7IGk6rof7O3hfS9b0y90y/g+1+ba3kDQyx7ruZhuRgCMqQRkdCDRQB+YFFFFAH6ZfsS/wDJsXhH/t9/9LZ69mrxn9iX/k2Lwj/2+/8ApbPXs1AHxn/wU0/5p9/3Ev8A21r4zr7M/wCCmn/NPv8AuJf+2tfGdABRRRQAUUUUAFfpl+xL/wAmxeEf+33/ANLZ6/M2v0y/Yl/5Ni8I/wDb7/6Wz0AezV8Z/wDBTT/mn3/cS/8AbWvsyvjP/gpp/wA0+/7iX/trQB8Z17N+xL/yc74R/wC33/0inrxmvZv2Jf8Ak53wj/2+/wDpFPQB+mVFFFAH4z0UUUAFFFFAH2Z/wTL/AOag/wDcN/8AbqvsyvjP/gmX/wA1B/7hv/t1X2ZQB4z+21/ybF4u/wC3L/0tgr8za/TL9tr/AJNi8Xf9uX/pbBX5m0AFFFFABX6ZfsS/8mxeEf8At9/9LZ6/M2v0y/Yl/wCTYvCP/b7/AOls9AHs1fGf/BTT/mn3/cS/9ta+zK+M/wDgpp/zT7/uJf8AtrQB8Z17N+xL/wAnO+Ef+33/ANIp68Zr2b9iX/k53wj/ANvv/pFPQB+mVFFFABRRRQB+Zv7bX/Jzvi7/ALcv/SKCvGa9m/ba/wCTnfF3/bl/6RQV4zQAUUUUAezfsS/8nO+Ef+33/wBIp6/TKvzN/Yl/5Od8I/8Ab7/6RT1+mVABX4z1+zFfjPQAV+mX7Ev/ACbF4R/7ff8A0tnr8za/TL9iX/k2Lwj/ANvv/pbPQB7NXxn/AMFNP+aff9xL/wBta+zK+M/+Cmn/ADT7/uJf+2tAHxnRRRQAUUUUAfsxRRRQAUUUUAfjPRRRQB+mX7Ev/JsXhH/t9/8AS2evZq8Z/Yl/5Ni8I/8Ab7/6Wz17NQBjeJ/CfhXxR9n/AOEm8M6Nrf2bd9n/ALRsYrjyt2N23ep252rnHXA9Kxf+FT/Cz/omngz/AMEVt/8AEV2dFAHGf8Kn+Fn/AETTwZ/4Irb/AOIo/wCFT/Cz/omngz/wRW3/AMRXZ0UAcZ/wqf4Wf9E08Gf+CK2/+Io/4VP8LP8Aomngz/wRW3/xFdnRQBxn/Cp/hZ/0TTwZ/wCCK2/+IrptE0nStD0uHS9E0yy0ywg3eVa2cCwxR7mLHaigAZYknA6kmrtFABXxn/wU0/5p9/3Ev/bWvsyvjP8A4Kaf80+/7iX/ALa0AfGdezfsS/8AJzvhH/t9/wDSKevGa9m/Yl/5Od8I/wDb7/6RT0AfplRRRQB+M9FFFAH6GfsgfD3wDrn7O3hfVNb8D+GdTv5/tfm3V5pUE0sm27mUbnZSThQAMnoAK9Z/4VP8LP8Aomngz/wRW3/xFcZ+xL/ybF4R/wC33/0tnr2agD4z/bn/AOLX/wDCHf8ACs/+KJ/tP7d9v/4R7/iXfa/L+z+X5vkbd+3zJNu7ON7Y6mvmb/hbHxT/AOil+M//AAe3P/xdfTP/AAU0/wCaff8AcS/9ta+M6AOm1v4hePtc0ubS9b8ceJtTsJ9vm2t5qs80Um1gw3IzEHDAEZHUA1zNFFABRRRQAV02ifELx9oelw6XonjjxNplhBu8q1s9Vnhij3MWO1FYAZYknA6kmuZooA7P/hbHxT/6KX4z/wDB7c//ABdfTP7DH/F0P+Ex/wCFmf8AFbf2Z9h+wf8ACQ/8TH7J5n2jzPK8/ds3eXHu24zsXPQV8Z19mf8ABMv/AJqD/wBw3/26oA+mf+FT/Cz/AKJp4M/8EVt/8RXmf7UfhPwr4G+BPiLxT4K8M6N4Z1+y+y/ZNU0ixis7uDfdRRvsliVXXcjspwRlWIPBNe/14z+21/ybF4u/7cv/AEtgoA+AP+FsfFP/AKKX4z/8Htz/APF0f8LY+Kf/AEUvxn/4Pbn/AOLrjKKAP2YooooA/M39tr/k53xd/wBuX/pFBXjNezfttf8AJzvi7/ty/wDSKCvGaACiiigD2b9iX/k53wj/ANvv/pFPX6ZV+Zv7Ev8Ayc74R/7ff/SKev0yoAK/Gev2Yr8Z6ACv0y/Yl/5Ni8I/9vv/AKWz1+Ztfpl+xL/ybF4R/wC33/0tnoA9mr4z/wCCmn/NPv8AuJf+2tfZlfGf/BTT/mn3/cS/9taAPjOvWf2QNJ0rXP2ifC+l63pllqdhP9r821vIFmik22kzDcjAg4YAjI6gGvJq9m/Yl/5Od8I/9vv/AKRT0Aff/wDwqf4Wf9E08Gf+CK2/+Io/4VP8LP8Aomngz/wRW3/xFdnRQAUUUUAFFFFAH4z0UUUAe5/C39qDx98O/AmneDtE0jwzcWGn+b5Ul5bTtK3mSvKdxWZR95zjAHGPrXTf8NrfFP8A6AHgz/wDuf8A5Ir5mooA+mf+G1vin/0APBn/AIB3P/yRR/w2t8U/+gB4M/8AAO5/+SK+ZqKAPpn/AIbW+Kf/AEAPBn/gHc//ACRR/wANrfFP/oAeDP8AwDuf/kivmaigD6Z/4bW+Kf8A0APBn/gHc/8AyRR/w2t8U/8AoAeDP/AO5/8AkivmaigD6Z/4bW+Kf/QA8Gf+Adz/APJFH/Da3xT/AOgB4M/8A7n/AOSK+ZqKAPpn/htb4p/9ADwZ/wCAdz/8kV5n8dPjX4q+MP8AY/8Awk2n6Naf2R5/2f8As6GVN3m+Xu3b5Hz/AKpcYx1PWvMqKACvZv2Jf+TnfCP/AG+/+kU9eM17N+xL/wAnO+Ef+33/ANIp6AP0yooooA/GeiiigD3P4W/tQePvh34E07wdomkeGbiw0/zfKkvLadpW8yV5TuKzKPvOcYA4x9a6b/htb4p/9ADwZ/4B3P8A8kV8zUUAfZnwy/4zC/tD/hZn/Eo/4RLyvsH/AAj37jzPte/zPN8/zc4+zR7du3GWznIx2f8AwxT8LP8AoP8AjP8A8DLb/wCR64z/AIJl/wDNQf8AuG/+3VfZlAHzN/wxT8LP+g/4z/8AAy2/+R6P+GKfhZ/0H/Gf/gZbf/I9fTNFAHzN/wAMU/Cz/oP+M/8AwMtv/kevgCv2Yr8Z6ACvr/8AZ3/Zf8A/ET4O6F4x1vV/E1vf6h9o82OzuYFiXy7iSIbQ0LH7qDOSec/SvkCv0y/Yl/5Ni8I/9vv/AKWz0AcZ/wAMU/Cz/oP+M/8AwMtv/keuM+Jv/GHv9n/8Kz/4m/8Awlvm/b/+Eh/f+X9k2eX5XkeVjP2mTdu3ZwuMYOfsyvjP/gpp/wA0+/7iX/trQBxn/Da3xT/6AHgz/wAA7n/5Ira8E/GvxV+0T4ntPg7410/RtP0DxBv+13GkQyxXafZ0a5TY0skiDLwqDlD8pOMHBHyZXs37Ev8Ayc74R/7ff/SKegD6Z/4Yp+Fn/Qf8Z/8AgZbf/I9H/DFPws/6D/jP/wADLb/5Hr6ZooAKKKKAPzN/ba/5Od8Xf9uX/pFBXjNezfttf8nO+Lv+3L/0igrxmgD6A/Y++CnhX4w/8JT/AMJNqGtWn9kfZPs/9nTRJu83zt27fG+f9UuMY6nrXv8A/wAMU/Cz/oP+M/8AwMtv/keuM/4Jl/8ANQf+4b/7dV9mUAfJvjb4KeFf2dvDF38YvBWoa1qGv+H9n2S31eaKW0f7Q62z71ijjc4SZiMOPmAzkZB8y/4bW+Kf/QA8Gf8AgHc//JFfTP7bX/JsXi7/ALcv/S2CvzNoA+mf+G1vin/0APBn/gHc/wDyRXzNRRQAV7n8Lf2oPH3w78Cad4O0TSPDNxYaf5vlSXltO0reZK8p3FZlH3nOMAcY+teGUUAfTP8Aw2t8U/8AoAeDP/AO5/8AkivM/jp8a/FXxh/sf/hJtP0a0/sjz/s/9nQypu83y927fI+f9UuMY6nrXmVFABXTfC3xtqvw78d6d4x0S3sri/0/zfKjvEZom8yJ4juCsp+65xgjnH0rmaKAPpn/AIbW+Kf/AEAPBn/gHc//ACRR/wANrfFP/oAeDP8AwDuf/kivmaigD6Z/4bW+Kf8A0APBn/gHc/8AyRR/w2t8U/8AoAeDP/AO5/8AkivmaigD9WP2d/G2q/ET4O6F4x1u3sre/wBQ+0ebHZoyxL5dxJENoZmP3UGck85+lFcz+xL/AMmxeEf+33/0tnooA+Zv+GKfin/0H/Bn/gZc/wDyPR/wxT8U/wDoP+DP/Ay5/wDkeiigA/4Yp+Kf/Qf8Gf8AgZc//I9H/DFPxT/6D/gz/wADLn/5HoooAP8Ahin4p/8AQf8ABn/gZc//ACPR/wAMU/FP/oP+DP8AwMuf/keiigA/4Yp+Kf8A0H/Bn/gZc/8AyPR/wxT8U/8AoP8Agz/wMuf/AJHoooAP+GKfin/0H/Bn/gZc/wDyPR/wxT8U/wDoP+DP/Ay5/wDkeiigA/4Yp+Kf/Qf8Gf8AgZc//I9H/DFPxT/6D/gz/wADLn/5HoooAP8Ahin4p/8AQf8ABn/gZc//ACPR/wAMU/FP/oP+DP8AwMuf/keiigA/4Yp+Kf8A0H/Bn/gZc/8AyPXoH7O/7L/j74d/GLQvGOt6v4ZuLDT/ALR5sdncztK3mW8kQ2hoVH3nGckcZ+lFFAH1/RRRQB8Af8MU/FP/AKD/AIM/8DLn/wCR6P8Ahin4p/8AQf8ABn/gZc//ACPRRQAf8MU/FP8A6D/gz/wMuf8A5Ho/4Yp+Kf8A0H/Bn/gZc/8AyPRRQB9AfsffBTxV8Hv+Ep/4SbUNGu/7X+yfZ/7Omlfb5Xnbt2+NMf61cYz0PSvf6KKACiiigAr4A/4Yp+Kf/Qf8Gf8AgZc//I9FFAB/wxT8U/8AoP8Agz/wMuf/AJHr6/8A2d/BWq/Dv4O6F4O1u4sri/0/7R5slm7NE3mXEko2llU/dcZyBzn60UUAegV4B+2D8FPFXxh/4Rb/AIRnUNGtP7I+1/aP7RmlTd5vk7duyN8/6ps5x1HWiigD5/8A+GKfin/0H/Bn/gZc/wDyPXoH7O/7L/j74d/GLQvGOt6v4ZuLDT/tHmx2dzO0reZbyRDaGhUfecZyRxn6UUUAfX9FFFABRRRQB8gftEfsv+PviJ8Ytd8Y6Jq/hm3sNQ+z+VHeXM6yr5dvHEdwWFh95DjBPGPpXn//AAxT8U/+g/4M/wDAy5/+R6KKAPoD9j74KeKvg9/wlP8Awk2oaNd/2v8AZPs/9nTSvt8rzt27fGmP9auMZ6HpXv8ARRQB5/8AtEeCtV+Inwd13wdolxZW9/qH2fypLx2WJfLuI5TuKqx+6hxgHnH1r5A/4Yp+Kf8A0H/Bn/gZc/8AyPRRQAf8MU/FP/oP+DP/AAMuf/kej/hin4p/9B/wZ/4GXP8A8j0UUAH/AAxT8U/+g/4M/wDAy5/+R6P+GKfin/0H/Bn/AIGXP/yPRRQAf8MU/FP/AKD/AIM/8DLn/wCR6P8Ahin4p/8AQf8ABn/gZc//ACPRRQAf8MU/FP8A6D/gz/wMuf8A5Ho/4Yp+Kf8A0H/Bn/gZc/8AyPRRQAf8MU/FP/oP+DP/AAMuf/kej/hin4p/9B/wZ/4GXP8A8j0UUAH/AAxT8U/+g/4M/wDAy5/+R6P+GKfin/0H/Bn/AIGXP/yPRRQB9f8A7O/grVfh38HdC8Ha3cWVxf6f9o82SzdmibzLiSUbSyqfuuM5A5z9aKKKAP/Z"/>
          <p:cNvSpPr>
            <a:spLocks noChangeAspect="1" noChangeArrowheads="1"/>
          </p:cNvSpPr>
          <p:nvPr/>
        </p:nvSpPr>
        <p:spPr bwMode="auto">
          <a:xfrm>
            <a:off x="960870" y="16294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76518F0-3E39-E7F3-EA88-03F0AB049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9" y="261644"/>
            <a:ext cx="5410473" cy="443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B1A8CA-026F-259A-E066-838A156CB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92" y="491909"/>
            <a:ext cx="1804259" cy="1808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E7776A-49E0-B68A-F518-A6D25145DC29}"/>
              </a:ext>
            </a:extLst>
          </p:cNvPr>
          <p:cNvSpPr txBox="1"/>
          <p:nvPr/>
        </p:nvSpPr>
        <p:spPr>
          <a:xfrm>
            <a:off x="6120906" y="2387085"/>
            <a:ext cx="26380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hlinkClick r:id="rId7" tooltip="https://europa.eu/!wfcpgh"/>
              </a:rPr>
              <a:t>europa.eu/!WfCpGH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351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774</Words>
  <Application>Microsoft Office PowerPoint</Application>
  <PresentationFormat>On-screen Show (16:9)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Courier New</vt:lpstr>
      <vt:lpstr>Simple Light</vt:lpstr>
      <vt:lpstr>          Digital monitoring, algorithmic management  and the platformisation of work in the EU </vt:lpstr>
      <vt:lpstr>Growing use of data-driven management practices, such as digital monitoring and algorithmic management.  </vt:lpstr>
      <vt:lpstr>The new AIM-WORK survey </vt:lpstr>
      <vt:lpstr>Use of digital tools at work in the EU</vt:lpstr>
      <vt:lpstr>Digital monitoring of work in the EU</vt:lpstr>
      <vt:lpstr>Algorithmic management in the EU</vt:lpstr>
      <vt:lpstr>The platformisation of work: a taxonomy of workers</vt:lpstr>
      <vt:lpstr>Platformisation and job quality</vt:lpstr>
      <vt:lpstr>Ignacio.GONZALEZ-VAZQUEZ@ec.europa.eu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Work</dc:title>
  <dc:creator>FERNANDEZ MACIAS Enrique (JRC-SEVILLA)</dc:creator>
  <cp:lastModifiedBy>GONZALEZ VAZQUEZ Ignacio (JRC-SEVILLA)</cp:lastModifiedBy>
  <cp:revision>171</cp:revision>
  <dcterms:modified xsi:type="dcterms:W3CDTF">2026-01-27T09:56:19Z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2025-05-27T16:42:12Z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57c383d7-eadd-4934-a5fb-2552732de32a</vt:lpwstr>
  </property>
  <property fmtid="{D5CDD505-2E9C-101B-9397-08002B2CF9AE}" pid="8" name="MSIP_Label_6bd9ddd1-4d20-43f6-abfa-fc3c07406f94_ContentBits">
    <vt:lpwstr>0</vt:lpwstr>
  </property>
</Properties>
</file>